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9" r:id="rId2"/>
    <p:sldId id="278" r:id="rId3"/>
    <p:sldId id="279" r:id="rId4"/>
    <p:sldId id="280" r:id="rId5"/>
    <p:sldId id="281" r:id="rId6"/>
    <p:sldId id="282" r:id="rId7"/>
    <p:sldId id="283" r:id="rId8"/>
    <p:sldId id="284" r:id="rId9"/>
    <p:sldId id="260" r:id="rId10"/>
    <p:sldId id="261" r:id="rId11"/>
    <p:sldId id="262" r:id="rId12"/>
    <p:sldId id="304" r:id="rId13"/>
    <p:sldId id="305" r:id="rId14"/>
    <p:sldId id="263" r:id="rId15"/>
    <p:sldId id="264" r:id="rId16"/>
    <p:sldId id="265" r:id="rId17"/>
    <p:sldId id="285" r:id="rId18"/>
    <p:sldId id="286" r:id="rId19"/>
    <p:sldId id="266" r:id="rId20"/>
    <p:sldId id="289" r:id="rId21"/>
    <p:sldId id="267" r:id="rId22"/>
    <p:sldId id="287" r:id="rId23"/>
    <p:sldId id="288" r:id="rId24"/>
    <p:sldId id="290" r:id="rId25"/>
    <p:sldId id="292" r:id="rId26"/>
    <p:sldId id="294" r:id="rId27"/>
    <p:sldId id="293" r:id="rId28"/>
    <p:sldId id="295" r:id="rId29"/>
    <p:sldId id="291" r:id="rId30"/>
    <p:sldId id="296" r:id="rId31"/>
    <p:sldId id="297" r:id="rId32"/>
    <p:sldId id="298" r:id="rId33"/>
    <p:sldId id="269" r:id="rId34"/>
    <p:sldId id="270" r:id="rId35"/>
    <p:sldId id="299" r:id="rId36"/>
    <p:sldId id="271" r:id="rId37"/>
    <p:sldId id="300" r:id="rId38"/>
    <p:sldId id="301" r:id="rId39"/>
    <p:sldId id="302" r:id="rId40"/>
    <p:sldId id="303" r:id="rId41"/>
    <p:sldId id="272" r:id="rId42"/>
    <p:sldId id="273" r:id="rId43"/>
    <p:sldId id="276" r:id="rId44"/>
    <p:sldId id="274" r:id="rId45"/>
    <p:sldId id="275" r:id="rId46"/>
    <p:sldId id="277" r:id="rId4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99" d="100"/>
          <a:sy n="99" d="100"/>
        </p:scale>
        <p:origin x="-240" y="-10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27364F9D-7881-4413-9D82-8E034BD0E4D4}" type="datetimeFigureOut">
              <a:rPr lang="en-US" smtClean="0"/>
              <a:t>1/28/2013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832C90B-0AA3-459C-AA6D-2184F0088035}"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7364F9D-7881-4413-9D82-8E034BD0E4D4}" type="datetimeFigureOut">
              <a:rPr lang="en-US" smtClean="0"/>
              <a:t>1/28/2013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832C90B-0AA3-459C-AA6D-2184F0088035}"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7364F9D-7881-4413-9D82-8E034BD0E4D4}" type="datetimeFigureOut">
              <a:rPr lang="en-US" smtClean="0"/>
              <a:t>1/28/2013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832C90B-0AA3-459C-AA6D-2184F0088035}"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7364F9D-7881-4413-9D82-8E034BD0E4D4}" type="datetimeFigureOut">
              <a:rPr lang="en-US" smtClean="0"/>
              <a:t>1/28/2013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832C90B-0AA3-459C-AA6D-2184F0088035}"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7364F9D-7881-4413-9D82-8E034BD0E4D4}" type="datetimeFigureOut">
              <a:rPr lang="en-US" smtClean="0"/>
              <a:t>1/28/2013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832C90B-0AA3-459C-AA6D-2184F0088035}"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27364F9D-7881-4413-9D82-8E034BD0E4D4}" type="datetimeFigureOut">
              <a:rPr lang="en-US" smtClean="0"/>
              <a:t>1/28/2013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832C90B-0AA3-459C-AA6D-2184F0088035}"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27364F9D-7881-4413-9D82-8E034BD0E4D4}" type="datetimeFigureOut">
              <a:rPr lang="en-US" smtClean="0"/>
              <a:t>1/28/2013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832C90B-0AA3-459C-AA6D-2184F0088035}"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27364F9D-7881-4413-9D82-8E034BD0E4D4}" type="datetimeFigureOut">
              <a:rPr lang="en-US" smtClean="0"/>
              <a:t>1/28/2013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832C90B-0AA3-459C-AA6D-2184F0088035}"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7364F9D-7881-4413-9D82-8E034BD0E4D4}" type="datetimeFigureOut">
              <a:rPr lang="en-US" smtClean="0"/>
              <a:t>1/28/2013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832C90B-0AA3-459C-AA6D-2184F0088035}"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7364F9D-7881-4413-9D82-8E034BD0E4D4}" type="datetimeFigureOut">
              <a:rPr lang="en-US" smtClean="0"/>
              <a:t>1/28/2013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832C90B-0AA3-459C-AA6D-2184F0088035}"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7364F9D-7881-4413-9D82-8E034BD0E4D4}" type="datetimeFigureOut">
              <a:rPr lang="en-US" smtClean="0"/>
              <a:t>1/28/2013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832C90B-0AA3-459C-AA6D-2184F0088035}"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7364F9D-7881-4413-9D82-8E034BD0E4D4}" type="datetimeFigureOut">
              <a:rPr lang="en-US" smtClean="0"/>
              <a:t>1/28/2013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832C90B-0AA3-459C-AA6D-2184F0088035}"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13.gif"/><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2.xml"/><Relationship Id="rId6" Type="http://schemas.openxmlformats.org/officeDocument/2006/relationships/image" Target="../media/image20.jpeg"/><Relationship Id="rId5" Type="http://schemas.openxmlformats.org/officeDocument/2006/relationships/image" Target="../media/image19.jpeg"/><Relationship Id="rId4" Type="http://schemas.openxmlformats.org/officeDocument/2006/relationships/image" Target="../media/image18.jpeg"/></Relationships>
</file>

<file path=ppt/slides/_rels/slide16.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hyperlink" Target="http://www.pvcrystalox.com/SolarCellProduction.html" TargetMode="Externa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6.jpeg"/><Relationship Id="rId1" Type="http://schemas.openxmlformats.org/officeDocument/2006/relationships/slideLayout" Target="../slideLayouts/slideLayout2.xml"/><Relationship Id="rId4" Type="http://schemas.openxmlformats.org/officeDocument/2006/relationships/image" Target="../media/image28.jpeg"/></Relationships>
</file>

<file path=ppt/slides/_rels/slide22.xml.rels><?xml version="1.0" encoding="UTF-8" standalone="yes"?>
<Relationships xmlns="http://schemas.openxmlformats.org/package/2006/relationships"><Relationship Id="rId2" Type="http://schemas.openxmlformats.org/officeDocument/2006/relationships/hyperlink" Target="http://simplemrturtle.blogspot.com/2010/07/why-solar-cells-are-sometimes-blue_11.html" TargetMode="Externa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31.gif"/><Relationship Id="rId2" Type="http://schemas.openxmlformats.org/officeDocument/2006/relationships/image" Target="../media/image30.gif"/><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33.gif"/><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image" Target="../media/image34.jpeg"/><Relationship Id="rId1" Type="http://schemas.openxmlformats.org/officeDocument/2006/relationships/slideLayout" Target="../slideLayouts/slideLayout2.xml"/><Relationship Id="rId6" Type="http://schemas.openxmlformats.org/officeDocument/2006/relationships/hyperlink" Target="http://pveducation.org/pvcdrom/manufacturing/texturing" TargetMode="External"/><Relationship Id="rId5" Type="http://schemas.openxmlformats.org/officeDocument/2006/relationships/image" Target="../media/image37.jpeg"/><Relationship Id="rId4" Type="http://schemas.openxmlformats.org/officeDocument/2006/relationships/image" Target="../media/image36.gif"/></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image" Target="../media/image38.jpeg"/><Relationship Id="rId1" Type="http://schemas.openxmlformats.org/officeDocument/2006/relationships/slideLayout" Target="../slideLayouts/slideLayout2.xml"/><Relationship Id="rId5" Type="http://schemas.openxmlformats.org/officeDocument/2006/relationships/image" Target="../media/image41.png"/><Relationship Id="rId4" Type="http://schemas.openxmlformats.org/officeDocument/2006/relationships/image" Target="../media/image40.png"/></Relationships>
</file>

<file path=ppt/slides/_rels/slide34.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42.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image" Target="../media/image44.jpe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47.jpeg"/><Relationship Id="rId2" Type="http://schemas.openxmlformats.org/officeDocument/2006/relationships/image" Target="../media/image46.jpeg"/><Relationship Id="rId1" Type="http://schemas.openxmlformats.org/officeDocument/2006/relationships/slideLayout" Target="../slideLayouts/slideLayout2.xml"/><Relationship Id="rId5" Type="http://schemas.openxmlformats.org/officeDocument/2006/relationships/image" Target="../media/image49.jpeg"/><Relationship Id="rId4" Type="http://schemas.openxmlformats.org/officeDocument/2006/relationships/image" Target="../media/image48.jpeg"/></Relationships>
</file>

<file path=ppt/slides/_rels/slide42.xml.rels><?xml version="1.0" encoding="UTF-8" standalone="yes"?>
<Relationships xmlns="http://schemas.openxmlformats.org/package/2006/relationships"><Relationship Id="rId2" Type="http://schemas.openxmlformats.org/officeDocument/2006/relationships/image" Target="../media/image50.jpe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52.jpeg"/><Relationship Id="rId2" Type="http://schemas.openxmlformats.org/officeDocument/2006/relationships/image" Target="../media/image51.jpeg"/><Relationship Id="rId1" Type="http://schemas.openxmlformats.org/officeDocument/2006/relationships/slideLayout" Target="../slideLayouts/slideLayout2.xml"/><Relationship Id="rId4" Type="http://schemas.openxmlformats.org/officeDocument/2006/relationships/image" Target="../media/image53.jpeg"/></Relationships>
</file>

<file path=ppt/slides/_rels/slide44.xml.rels><?xml version="1.0" encoding="UTF-8" standalone="yes"?>
<Relationships xmlns="http://schemas.openxmlformats.org/package/2006/relationships"><Relationship Id="rId3" Type="http://schemas.openxmlformats.org/officeDocument/2006/relationships/image" Target="../media/image55.jpeg"/><Relationship Id="rId2" Type="http://schemas.openxmlformats.org/officeDocument/2006/relationships/image" Target="../media/image54.jpeg"/><Relationship Id="rId1" Type="http://schemas.openxmlformats.org/officeDocument/2006/relationships/slideLayout" Target="../slideLayouts/slideLayout2.xml"/><Relationship Id="rId4" Type="http://schemas.openxmlformats.org/officeDocument/2006/relationships/image" Target="../media/image56.jpeg"/></Relationships>
</file>

<file path=ppt/slides/_rels/slide45.xml.rels><?xml version="1.0" encoding="UTF-8" standalone="yes"?>
<Relationships xmlns="http://schemas.openxmlformats.org/package/2006/relationships"><Relationship Id="rId2" Type="http://schemas.openxmlformats.org/officeDocument/2006/relationships/image" Target="../media/image57.jpe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58.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lstStyle/>
          <a:p>
            <a:endParaRPr lang="en-US"/>
          </a:p>
        </p:txBody>
      </p:sp>
      <p:pic>
        <p:nvPicPr>
          <p:cNvPr id="4098" name="Picture 2" descr="E:\lecture10_Page_04.jpg"/>
          <p:cNvPicPr>
            <a:picLocks noChangeAspect="1" noChangeArrowheads="1"/>
          </p:cNvPicPr>
          <p:nvPr/>
        </p:nvPicPr>
        <p:blipFill>
          <a:blip r:embed="rId2"/>
          <a:srcRect/>
          <a:stretch>
            <a:fillRect/>
          </a:stretch>
        </p:blipFill>
        <p:spPr bwMode="auto">
          <a:xfrm>
            <a:off x="11113" y="11113"/>
            <a:ext cx="9121775" cy="6835775"/>
          </a:xfrm>
          <a:prstGeom prst="rect">
            <a:avLst/>
          </a:prstGeom>
          <a:noFill/>
        </p:spPr>
      </p:pic>
      <p:pic>
        <p:nvPicPr>
          <p:cNvPr id="4099" name="Picture 3" descr="\\stwfile06.ad.okstate.edu\susers3\mahdik\My Pictures\Polysilicon%20chunks.jpg"/>
          <p:cNvPicPr>
            <a:picLocks noChangeAspect="1" noChangeArrowheads="1"/>
          </p:cNvPicPr>
          <p:nvPr/>
        </p:nvPicPr>
        <p:blipFill>
          <a:blip r:embed="rId3"/>
          <a:srcRect/>
          <a:stretch>
            <a:fillRect/>
          </a:stretch>
        </p:blipFill>
        <p:spPr bwMode="auto">
          <a:xfrm>
            <a:off x="1371600" y="1524000"/>
            <a:ext cx="1752600" cy="1295400"/>
          </a:xfrm>
          <a:prstGeom prst="rect">
            <a:avLst/>
          </a:prstGeom>
          <a:noFill/>
        </p:spPr>
      </p:pic>
      <p:sp>
        <p:nvSpPr>
          <p:cNvPr id="6" name="Rectangle 5"/>
          <p:cNvSpPr/>
          <p:nvPr/>
        </p:nvSpPr>
        <p:spPr>
          <a:xfrm>
            <a:off x="0" y="914400"/>
            <a:ext cx="3505200" cy="4572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100" name="Picture 4" descr="C:\Users\mahdik\Downloads\PV-ModulePrice.png"/>
          <p:cNvPicPr>
            <a:picLocks noChangeAspect="1" noChangeArrowheads="1"/>
          </p:cNvPicPr>
          <p:nvPr/>
        </p:nvPicPr>
        <p:blipFill>
          <a:blip r:embed="rId4"/>
          <a:srcRect/>
          <a:stretch>
            <a:fillRect/>
          </a:stretch>
        </p:blipFill>
        <p:spPr bwMode="auto">
          <a:xfrm>
            <a:off x="76200" y="4498251"/>
            <a:ext cx="4267200" cy="2283549"/>
          </a:xfrm>
          <a:prstGeom prst="rect">
            <a:avLst/>
          </a:prstGeom>
          <a:noFill/>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lstStyle/>
          <a:p>
            <a:endParaRPr lang="en-US"/>
          </a:p>
        </p:txBody>
      </p:sp>
      <p:pic>
        <p:nvPicPr>
          <p:cNvPr id="6146" name="Picture 2" descr="E:\lecture10_Page_06.jpg"/>
          <p:cNvPicPr>
            <a:picLocks noChangeAspect="1" noChangeArrowheads="1"/>
          </p:cNvPicPr>
          <p:nvPr/>
        </p:nvPicPr>
        <p:blipFill>
          <a:blip r:embed="rId2"/>
          <a:srcRect/>
          <a:stretch>
            <a:fillRect/>
          </a:stretch>
        </p:blipFill>
        <p:spPr bwMode="auto">
          <a:xfrm>
            <a:off x="11113" y="11113"/>
            <a:ext cx="9121775" cy="6835775"/>
          </a:xfrm>
          <a:prstGeom prst="rect">
            <a:avLst/>
          </a:prstGeom>
          <a:noFill/>
        </p:spPr>
      </p:pic>
      <p:pic>
        <p:nvPicPr>
          <p:cNvPr id="6147" name="Picture 3" descr="C:\Users\mahdik\Downloads\Fab1.gif"/>
          <p:cNvPicPr>
            <a:picLocks noChangeAspect="1" noChangeArrowheads="1"/>
          </p:cNvPicPr>
          <p:nvPr/>
        </p:nvPicPr>
        <p:blipFill>
          <a:blip r:embed="rId3"/>
          <a:srcRect/>
          <a:stretch>
            <a:fillRect/>
          </a:stretch>
        </p:blipFill>
        <p:spPr bwMode="auto">
          <a:xfrm>
            <a:off x="381000" y="2209800"/>
            <a:ext cx="8229600" cy="3581400"/>
          </a:xfrm>
          <a:prstGeom prst="rect">
            <a:avLst/>
          </a:prstGeom>
          <a:noFill/>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lstStyle/>
          <a:p>
            <a:endParaRPr lang="en-US"/>
          </a:p>
        </p:txBody>
      </p:sp>
      <p:pic>
        <p:nvPicPr>
          <p:cNvPr id="7170" name="Picture 2" descr="E:\lecture10_Page_07.jpg"/>
          <p:cNvPicPr>
            <a:picLocks noChangeAspect="1" noChangeArrowheads="1"/>
          </p:cNvPicPr>
          <p:nvPr/>
        </p:nvPicPr>
        <p:blipFill>
          <a:blip r:embed="rId2"/>
          <a:srcRect/>
          <a:stretch>
            <a:fillRect/>
          </a:stretch>
        </p:blipFill>
        <p:spPr bwMode="auto">
          <a:xfrm>
            <a:off x="9525" y="9525"/>
            <a:ext cx="9124950" cy="6838950"/>
          </a:xfrm>
          <a:prstGeom prst="rect">
            <a:avLst/>
          </a:prstGeom>
          <a:noFill/>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err="1"/>
              <a:t>Phosphosilicate</a:t>
            </a:r>
            <a:r>
              <a:rPr lang="en-US" b="1" dirty="0"/>
              <a:t> Glass Etch</a:t>
            </a:r>
            <a:br>
              <a:rPr lang="en-US" b="1" dirty="0"/>
            </a:br>
            <a:endParaRPr lang="en-US" dirty="0"/>
          </a:p>
        </p:txBody>
      </p:sp>
      <p:sp>
        <p:nvSpPr>
          <p:cNvPr id="3" name="Content Placeholder 2"/>
          <p:cNvSpPr>
            <a:spLocks noGrp="1"/>
          </p:cNvSpPr>
          <p:nvPr>
            <p:ph idx="1"/>
          </p:nvPr>
        </p:nvSpPr>
        <p:spPr/>
        <p:txBody>
          <a:bodyPr/>
          <a:lstStyle/>
          <a:p>
            <a:r>
              <a:rPr lang="en-US" dirty="0"/>
              <a:t>During the phosphorus </a:t>
            </a:r>
            <a:r>
              <a:rPr lang="en-US" dirty="0" err="1"/>
              <a:t>predep</a:t>
            </a:r>
            <a:r>
              <a:rPr lang="en-US" dirty="0"/>
              <a:t> a layer of </a:t>
            </a:r>
            <a:r>
              <a:rPr lang="en-US" dirty="0" err="1"/>
              <a:t>phosphosilicate</a:t>
            </a:r>
            <a:r>
              <a:rPr lang="en-US" dirty="0"/>
              <a:t> glass was grown on the surface of the silicon. This layer will act as a constant source of </a:t>
            </a:r>
            <a:r>
              <a:rPr lang="en-US" dirty="0" err="1"/>
              <a:t>dopants</a:t>
            </a:r>
            <a:r>
              <a:rPr lang="en-US" dirty="0"/>
              <a:t> for subsequent diffusion steps, thus fixing the surface concentration of the phosphorus doped areas to the solid solubility limit.</a:t>
            </a: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 order to remove the PSG</a:t>
            </a:r>
            <a:endParaRPr lang="en-US" dirty="0"/>
          </a:p>
        </p:txBody>
      </p:sp>
      <p:sp>
        <p:nvSpPr>
          <p:cNvPr id="3" name="Content Placeholder 2"/>
          <p:cNvSpPr>
            <a:spLocks noGrp="1"/>
          </p:cNvSpPr>
          <p:nvPr>
            <p:ph idx="1"/>
          </p:nvPr>
        </p:nvSpPr>
        <p:spPr/>
        <p:txBody>
          <a:bodyPr/>
          <a:lstStyle/>
          <a:p>
            <a:r>
              <a:rPr lang="en-US" dirty="0" smtClean="0"/>
              <a:t>A </a:t>
            </a:r>
            <a:r>
              <a:rPr lang="en-US" dirty="0"/>
              <a:t>three step </a:t>
            </a:r>
            <a:r>
              <a:rPr lang="en-US" dirty="0" smtClean="0"/>
              <a:t>etch:</a:t>
            </a:r>
          </a:p>
          <a:p>
            <a:pPr>
              <a:buNone/>
            </a:pPr>
            <a:endParaRPr lang="en-US" dirty="0"/>
          </a:p>
          <a:p>
            <a:pPr algn="ctr">
              <a:buNone/>
            </a:pPr>
            <a:r>
              <a:rPr lang="en-US" dirty="0" smtClean="0"/>
              <a:t> </a:t>
            </a:r>
            <a:r>
              <a:rPr lang="en-US" smtClean="0"/>
              <a:t>Remove PSG</a:t>
            </a:r>
            <a:r>
              <a:rPr lang="en-US" dirty="0" smtClean="0"/>
              <a:t>: HF </a:t>
            </a:r>
            <a:r>
              <a:rPr lang="en-US" dirty="0" err="1"/>
              <a:t>etchchemical</a:t>
            </a:r>
            <a:r>
              <a:rPr lang="en-US" dirty="0"/>
              <a:t> </a:t>
            </a:r>
            <a:endParaRPr lang="en-US" dirty="0" smtClean="0"/>
          </a:p>
          <a:p>
            <a:pPr algn="ctr">
              <a:buNone/>
            </a:pPr>
            <a:r>
              <a:rPr lang="en-US" dirty="0" smtClean="0"/>
              <a:t>Oxidation:H</a:t>
            </a:r>
            <a:r>
              <a:rPr lang="en-US" baseline="-25000" dirty="0" smtClean="0"/>
              <a:t>2</a:t>
            </a:r>
            <a:r>
              <a:rPr lang="en-US" dirty="0" smtClean="0"/>
              <a:t>SO</a:t>
            </a:r>
            <a:r>
              <a:rPr lang="en-US" baseline="-25000" dirty="0" smtClean="0"/>
              <a:t>4</a:t>
            </a:r>
            <a:r>
              <a:rPr lang="en-US" dirty="0" smtClean="0"/>
              <a:t>/HNO</a:t>
            </a:r>
            <a:r>
              <a:rPr lang="en-US" baseline="-25000" dirty="0" smtClean="0"/>
              <a:t>3</a:t>
            </a:r>
            <a:r>
              <a:rPr lang="en-US" dirty="0" smtClean="0"/>
              <a:t>remove </a:t>
            </a:r>
            <a:r>
              <a:rPr lang="en-US" dirty="0"/>
              <a:t>chemically </a:t>
            </a:r>
            <a:endParaRPr lang="en-US" dirty="0" smtClean="0"/>
          </a:p>
          <a:p>
            <a:pPr algn="ctr">
              <a:buNone/>
            </a:pPr>
            <a:r>
              <a:rPr lang="en-US" dirty="0" smtClean="0"/>
              <a:t>Oxidized </a:t>
            </a:r>
            <a:r>
              <a:rPr lang="en-US" dirty="0" err="1"/>
              <a:t>layer:HF</a:t>
            </a:r>
            <a:r>
              <a:rPr lang="en-US" dirty="0"/>
              <a:t> etch</a:t>
            </a:r>
            <a:r>
              <a:rPr lang="en-US" dirty="0" smtClean="0"/>
              <a:t/>
            </a:r>
            <a:br>
              <a:rPr lang="en-US" dirty="0" smtClean="0"/>
            </a:br>
            <a:endParaRPr lang="en-US"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lstStyle/>
          <a:p>
            <a:endParaRPr lang="en-US"/>
          </a:p>
        </p:txBody>
      </p:sp>
      <p:pic>
        <p:nvPicPr>
          <p:cNvPr id="8194" name="Picture 2" descr="E:\lecture10_Page_08.jpg"/>
          <p:cNvPicPr>
            <a:picLocks noChangeAspect="1" noChangeArrowheads="1"/>
          </p:cNvPicPr>
          <p:nvPr/>
        </p:nvPicPr>
        <p:blipFill>
          <a:blip r:embed="rId2"/>
          <a:srcRect/>
          <a:stretch>
            <a:fillRect/>
          </a:stretch>
        </p:blipFill>
        <p:spPr bwMode="auto">
          <a:xfrm>
            <a:off x="11113" y="11113"/>
            <a:ext cx="9121775" cy="6835775"/>
          </a:xfrm>
          <a:prstGeom prst="rect">
            <a:avLst/>
          </a:prstGeom>
          <a:noFill/>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lstStyle/>
          <a:p>
            <a:endParaRPr lang="en-US"/>
          </a:p>
        </p:txBody>
      </p:sp>
      <p:pic>
        <p:nvPicPr>
          <p:cNvPr id="9218" name="Picture 2" descr="E:\lecture10_Page_09.jpg"/>
          <p:cNvPicPr>
            <a:picLocks noChangeAspect="1" noChangeArrowheads="1"/>
          </p:cNvPicPr>
          <p:nvPr/>
        </p:nvPicPr>
        <p:blipFill>
          <a:blip r:embed="rId2"/>
          <a:srcRect/>
          <a:stretch>
            <a:fillRect/>
          </a:stretch>
        </p:blipFill>
        <p:spPr bwMode="auto">
          <a:xfrm>
            <a:off x="11113" y="11113"/>
            <a:ext cx="9121775" cy="6835775"/>
          </a:xfrm>
          <a:prstGeom prst="rect">
            <a:avLst/>
          </a:prstGeom>
          <a:noFill/>
        </p:spPr>
      </p:pic>
      <p:pic>
        <p:nvPicPr>
          <p:cNvPr id="9219" name="Picture 3" descr="\\stwfile06.ad.okstate.edu\susers3\mahdik\My Pictures\a12c4f60b7.jpg"/>
          <p:cNvPicPr>
            <a:picLocks noChangeAspect="1" noChangeArrowheads="1"/>
          </p:cNvPicPr>
          <p:nvPr/>
        </p:nvPicPr>
        <p:blipFill>
          <a:blip r:embed="rId3"/>
          <a:srcRect/>
          <a:stretch>
            <a:fillRect/>
          </a:stretch>
        </p:blipFill>
        <p:spPr bwMode="auto">
          <a:xfrm>
            <a:off x="228600" y="3810000"/>
            <a:ext cx="3962400" cy="2438400"/>
          </a:xfrm>
          <a:prstGeom prst="rect">
            <a:avLst/>
          </a:prstGeom>
          <a:noFill/>
        </p:spPr>
      </p:pic>
      <p:pic>
        <p:nvPicPr>
          <p:cNvPr id="9220" name="Picture 4" descr="C:\Users\mahdik\Downloads\man_edgeisloation.jpg"/>
          <p:cNvPicPr>
            <a:picLocks noChangeAspect="1" noChangeArrowheads="1"/>
          </p:cNvPicPr>
          <p:nvPr/>
        </p:nvPicPr>
        <p:blipFill>
          <a:blip r:embed="rId4"/>
          <a:srcRect/>
          <a:stretch>
            <a:fillRect/>
          </a:stretch>
        </p:blipFill>
        <p:spPr bwMode="auto">
          <a:xfrm>
            <a:off x="4724400" y="1143000"/>
            <a:ext cx="3733800" cy="2150076"/>
          </a:xfrm>
          <a:prstGeom prst="rect">
            <a:avLst/>
          </a:prstGeom>
          <a:noFill/>
        </p:spPr>
      </p:pic>
      <p:pic>
        <p:nvPicPr>
          <p:cNvPr id="9221" name="Picture 5" descr="C:\Users\mahdik\Downloads\4.Par.11807.Image.425.237.1.gif"/>
          <p:cNvPicPr>
            <a:picLocks noChangeAspect="1" noChangeArrowheads="1"/>
          </p:cNvPicPr>
          <p:nvPr/>
        </p:nvPicPr>
        <p:blipFill>
          <a:blip r:embed="rId5"/>
          <a:srcRect/>
          <a:stretch>
            <a:fillRect/>
          </a:stretch>
        </p:blipFill>
        <p:spPr bwMode="auto">
          <a:xfrm>
            <a:off x="4648200" y="3733800"/>
            <a:ext cx="4048125" cy="2257425"/>
          </a:xfrm>
          <a:prstGeom prst="rect">
            <a:avLst/>
          </a:prstGeom>
          <a:noFill/>
        </p:spPr>
      </p:pic>
      <p:sp>
        <p:nvSpPr>
          <p:cNvPr id="8" name="Rectangle 7"/>
          <p:cNvSpPr/>
          <p:nvPr/>
        </p:nvSpPr>
        <p:spPr>
          <a:xfrm>
            <a:off x="4495800" y="6019800"/>
            <a:ext cx="4169859" cy="369332"/>
          </a:xfrm>
          <a:prstGeom prst="rect">
            <a:avLst/>
          </a:prstGeom>
        </p:spPr>
        <p:txBody>
          <a:bodyPr wrap="square">
            <a:spAutoFit/>
          </a:bodyPr>
          <a:lstStyle/>
          <a:p>
            <a:r>
              <a:rPr lang="en-US" dirty="0"/>
              <a:t>Digital printing of etch masks on solar cells</a:t>
            </a:r>
          </a:p>
        </p:txBody>
      </p:sp>
      <p:pic>
        <p:nvPicPr>
          <p:cNvPr id="9222" name="Picture 6" descr="C:\Users\mahdik\Downloads\images_pvchina_680657100.jpg"/>
          <p:cNvPicPr>
            <a:picLocks noChangeAspect="1" noChangeArrowheads="1"/>
          </p:cNvPicPr>
          <p:nvPr/>
        </p:nvPicPr>
        <p:blipFill>
          <a:blip r:embed="rId6"/>
          <a:srcRect/>
          <a:stretch>
            <a:fillRect/>
          </a:stretch>
        </p:blipFill>
        <p:spPr bwMode="auto">
          <a:xfrm>
            <a:off x="0" y="1371600"/>
            <a:ext cx="3810000" cy="2212848"/>
          </a:xfrm>
          <a:prstGeom prst="rect">
            <a:avLst/>
          </a:prstGeom>
          <a:noFill/>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lstStyle/>
          <a:p>
            <a:endParaRPr lang="en-US"/>
          </a:p>
        </p:txBody>
      </p:sp>
      <p:pic>
        <p:nvPicPr>
          <p:cNvPr id="10242" name="Picture 2" descr="E:\lecture10_Page_10.jpg"/>
          <p:cNvPicPr>
            <a:picLocks noChangeAspect="1" noChangeArrowheads="1"/>
          </p:cNvPicPr>
          <p:nvPr/>
        </p:nvPicPr>
        <p:blipFill>
          <a:blip r:embed="rId2"/>
          <a:srcRect/>
          <a:stretch>
            <a:fillRect/>
          </a:stretch>
        </p:blipFill>
        <p:spPr bwMode="auto">
          <a:xfrm>
            <a:off x="11113" y="11113"/>
            <a:ext cx="9121775" cy="6835775"/>
          </a:xfrm>
          <a:prstGeom prst="rect">
            <a:avLst/>
          </a:prstGeom>
          <a:noFill/>
        </p:spPr>
      </p:pic>
      <p:pic>
        <p:nvPicPr>
          <p:cNvPr id="10243" name="Picture 3" descr="C:\Users\mahdik\Downloads\401px-Centrotherm_diffusion_furnace_at_LAAS_0493.jpg"/>
          <p:cNvPicPr>
            <a:picLocks noChangeAspect="1" noChangeArrowheads="1"/>
          </p:cNvPicPr>
          <p:nvPr/>
        </p:nvPicPr>
        <p:blipFill>
          <a:blip r:embed="rId3"/>
          <a:srcRect/>
          <a:stretch>
            <a:fillRect/>
          </a:stretch>
        </p:blipFill>
        <p:spPr bwMode="auto">
          <a:xfrm>
            <a:off x="2057400" y="1447800"/>
            <a:ext cx="5334000" cy="4416425"/>
          </a:xfrm>
          <a:prstGeom prst="rect">
            <a:avLst/>
          </a:prstGeom>
          <a:noFill/>
        </p:spPr>
      </p:pic>
      <p:sp>
        <p:nvSpPr>
          <p:cNvPr id="6" name="Rectangle 5"/>
          <p:cNvSpPr/>
          <p:nvPr/>
        </p:nvSpPr>
        <p:spPr>
          <a:xfrm>
            <a:off x="457200" y="6096000"/>
            <a:ext cx="3095656" cy="369332"/>
          </a:xfrm>
          <a:prstGeom prst="rect">
            <a:avLst/>
          </a:prstGeom>
        </p:spPr>
        <p:txBody>
          <a:bodyPr wrap="none">
            <a:spAutoFit/>
          </a:bodyPr>
          <a:lstStyle/>
          <a:p>
            <a:r>
              <a:rPr lang="en-US" dirty="0" err="1"/>
              <a:t>Centrotherm</a:t>
            </a:r>
            <a:r>
              <a:rPr lang="en-US" dirty="0"/>
              <a:t> diffusion furnace </a:t>
            </a: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
            </a:r>
            <a:br>
              <a:rPr lang="en-US" dirty="0"/>
            </a:br>
            <a:r>
              <a:rPr lang="en-US" b="1" dirty="0" smtClean="0"/>
              <a:t>why In-line Diffusion?</a:t>
            </a:r>
            <a:endParaRPr lang="en-US" b="1" dirty="0"/>
          </a:p>
        </p:txBody>
      </p:sp>
      <p:sp>
        <p:nvSpPr>
          <p:cNvPr id="3" name="Content Placeholder 2"/>
          <p:cNvSpPr>
            <a:spLocks noGrp="1"/>
          </p:cNvSpPr>
          <p:nvPr>
            <p:ph idx="1"/>
          </p:nvPr>
        </p:nvSpPr>
        <p:spPr>
          <a:xfrm>
            <a:off x="457200" y="1600200"/>
            <a:ext cx="8229600" cy="4953000"/>
          </a:xfrm>
        </p:spPr>
        <p:txBody>
          <a:bodyPr>
            <a:normAutofit/>
          </a:bodyPr>
          <a:lstStyle/>
          <a:p>
            <a:pPr>
              <a:buNone/>
            </a:pPr>
            <a:r>
              <a:rPr lang="en-US" sz="2400" dirty="0" smtClean="0"/>
              <a:t>Formation of the </a:t>
            </a:r>
            <a:r>
              <a:rPr lang="en-US" sz="2400" dirty="0" err="1" smtClean="0"/>
              <a:t>pn</a:t>
            </a:r>
            <a:r>
              <a:rPr lang="en-US" sz="2400" dirty="0" smtClean="0"/>
              <a:t>-junction by phosphorus diffusion is one critical part of the manufacturing process for crystalline silicon solar cells, which affects performance and cost of the product.</a:t>
            </a:r>
          </a:p>
          <a:p>
            <a:pPr>
              <a:buNone/>
            </a:pPr>
            <a:r>
              <a:rPr lang="en-US" sz="2400" dirty="0" smtClean="0"/>
              <a:t>So far diffusion in tube furnaces with POCl3 is the dominant principle. The process is well understood and has proven performance on industrial scale.</a:t>
            </a:r>
          </a:p>
          <a:p>
            <a:pPr>
              <a:buNone/>
            </a:pPr>
            <a:r>
              <a:rPr lang="en-US" sz="2400" dirty="0"/>
              <a:t>However, because it is a batch process, </a:t>
            </a:r>
            <a:r>
              <a:rPr lang="en-US" sz="2400" dirty="0" smtClean="0"/>
              <a:t>POCl3 diffusion </a:t>
            </a:r>
            <a:r>
              <a:rPr lang="en-US" sz="2400" dirty="0"/>
              <a:t>requires complex handling with the risk </a:t>
            </a:r>
            <a:r>
              <a:rPr lang="en-US" sz="2400" dirty="0" smtClean="0"/>
              <a:t>of wafer </a:t>
            </a:r>
            <a:r>
              <a:rPr lang="en-US" sz="2400" dirty="0"/>
              <a:t>breakage and cost of ownership is high</a:t>
            </a:r>
            <a:r>
              <a:rPr lang="en-US" sz="2400" dirty="0" smtClean="0"/>
              <a:t>.</a:t>
            </a:r>
          </a:p>
          <a:p>
            <a:pPr>
              <a:buNone/>
            </a:pPr>
            <a:r>
              <a:rPr lang="en-US" sz="2400" dirty="0" smtClean="0"/>
              <a:t>Therefore, there </a:t>
            </a:r>
            <a:r>
              <a:rPr lang="en-US" sz="2400" dirty="0"/>
              <a:t>is a demand for alternatives and inline </a:t>
            </a:r>
            <a:r>
              <a:rPr lang="en-US" sz="2400" dirty="0" smtClean="0"/>
              <a:t>diffusion attracts </a:t>
            </a:r>
            <a:r>
              <a:rPr lang="en-US" sz="2400" dirty="0"/>
              <a:t>attention.</a:t>
            </a:r>
          </a:p>
          <a:p>
            <a:pPr>
              <a:buNone/>
            </a:pPr>
            <a:endParaRPr lang="en-US" sz="2400" dirty="0" smtClean="0"/>
          </a:p>
          <a:p>
            <a:pPr>
              <a:buNone/>
            </a:pPr>
            <a:endParaRPr lang="en-US" dirty="0" smtClean="0"/>
          </a:p>
          <a:p>
            <a:pPr>
              <a:buNone/>
            </a:pPr>
            <a:endParaRPr lang="en-US" dirty="0" smtClean="0"/>
          </a:p>
          <a:p>
            <a:pPr>
              <a:buNone/>
            </a:pPr>
            <a:endParaRPr lang="en-US" dirty="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
            </a:r>
            <a:br>
              <a:rPr lang="en-US" dirty="0"/>
            </a:br>
            <a:r>
              <a:rPr lang="en-US" b="1" dirty="0"/>
              <a:t>In-line Diffusion</a:t>
            </a:r>
            <a:endParaRPr lang="en-US" dirty="0"/>
          </a:p>
        </p:txBody>
      </p:sp>
      <p:sp>
        <p:nvSpPr>
          <p:cNvPr id="3" name="Content Placeholder 2"/>
          <p:cNvSpPr>
            <a:spLocks noGrp="1"/>
          </p:cNvSpPr>
          <p:nvPr>
            <p:ph idx="1"/>
          </p:nvPr>
        </p:nvSpPr>
        <p:spPr>
          <a:xfrm>
            <a:off x="457200" y="1600200"/>
            <a:ext cx="8229600" cy="4953000"/>
          </a:xfrm>
        </p:spPr>
        <p:txBody>
          <a:bodyPr>
            <a:normAutofit fontScale="70000" lnSpcReduction="20000"/>
          </a:bodyPr>
          <a:lstStyle/>
          <a:p>
            <a:pPr>
              <a:buNone/>
            </a:pPr>
            <a:r>
              <a:rPr lang="en-US" dirty="0"/>
              <a:t>C</a:t>
            </a:r>
            <a:r>
              <a:rPr lang="en-US" dirty="0" smtClean="0"/>
              <a:t>onsist </a:t>
            </a:r>
            <a:r>
              <a:rPr lang="en-US" dirty="0"/>
              <a:t>of two steps: </a:t>
            </a:r>
            <a:endParaRPr lang="en-US" dirty="0" smtClean="0"/>
          </a:p>
          <a:p>
            <a:pPr>
              <a:buNone/>
            </a:pPr>
            <a:r>
              <a:rPr lang="en-US" dirty="0" smtClean="0"/>
              <a:t>1- coating </a:t>
            </a:r>
            <a:r>
              <a:rPr lang="en-US" dirty="0"/>
              <a:t>of the wafers with a phosphorus </a:t>
            </a:r>
            <a:r>
              <a:rPr lang="en-US" dirty="0" smtClean="0"/>
              <a:t>containing </a:t>
            </a:r>
            <a:r>
              <a:rPr lang="en-US" dirty="0" err="1" smtClean="0"/>
              <a:t>dopant</a:t>
            </a:r>
            <a:r>
              <a:rPr lang="en-US" dirty="0" smtClean="0"/>
              <a:t> </a:t>
            </a:r>
            <a:endParaRPr lang="en-US" dirty="0"/>
          </a:p>
          <a:p>
            <a:pPr>
              <a:buNone/>
            </a:pPr>
            <a:r>
              <a:rPr lang="en-US" dirty="0" smtClean="0"/>
              <a:t>2- diffusion </a:t>
            </a:r>
            <a:r>
              <a:rPr lang="en-US" dirty="0"/>
              <a:t>of the phosphorus </a:t>
            </a:r>
            <a:r>
              <a:rPr lang="en-US" dirty="0" smtClean="0"/>
              <a:t>from the </a:t>
            </a:r>
            <a:r>
              <a:rPr lang="en-US" dirty="0" err="1"/>
              <a:t>dopant</a:t>
            </a:r>
            <a:r>
              <a:rPr lang="en-US" dirty="0"/>
              <a:t> into the silicon in an inline furnace</a:t>
            </a:r>
            <a:r>
              <a:rPr lang="en-US" dirty="0" smtClean="0"/>
              <a:t>.</a:t>
            </a:r>
          </a:p>
          <a:p>
            <a:pPr>
              <a:buNone/>
            </a:pPr>
            <a:endParaRPr lang="en-US" dirty="0"/>
          </a:p>
          <a:p>
            <a:pPr>
              <a:buNone/>
            </a:pPr>
            <a:r>
              <a:rPr lang="en-US" dirty="0" smtClean="0"/>
              <a:t> A </a:t>
            </a:r>
            <a:r>
              <a:rPr lang="en-US" dirty="0"/>
              <a:t>common approach to coat the wafers is spraying of</a:t>
            </a:r>
          </a:p>
          <a:p>
            <a:pPr>
              <a:buNone/>
            </a:pPr>
            <a:r>
              <a:rPr lang="en-US" dirty="0" smtClean="0"/>
              <a:t> the </a:t>
            </a:r>
            <a:r>
              <a:rPr lang="en-US" dirty="0" err="1"/>
              <a:t>dopant</a:t>
            </a:r>
            <a:r>
              <a:rPr lang="en-US" dirty="0"/>
              <a:t>. </a:t>
            </a:r>
            <a:endParaRPr lang="en-US" dirty="0" smtClean="0"/>
          </a:p>
          <a:p>
            <a:pPr>
              <a:buNone/>
            </a:pPr>
            <a:endParaRPr lang="en-US" dirty="0" smtClean="0"/>
          </a:p>
          <a:p>
            <a:pPr>
              <a:buNone/>
            </a:pPr>
            <a:r>
              <a:rPr lang="en-US" dirty="0" smtClean="0"/>
              <a:t>A </a:t>
            </a:r>
            <a:r>
              <a:rPr lang="en-US" dirty="0"/>
              <a:t>drawback of this method is the need for </a:t>
            </a:r>
            <a:r>
              <a:rPr lang="en-US" dirty="0" smtClean="0"/>
              <a:t>adding surfactants </a:t>
            </a:r>
            <a:r>
              <a:rPr lang="en-US" dirty="0"/>
              <a:t>or organic solvents to achieve good </a:t>
            </a:r>
            <a:r>
              <a:rPr lang="en-US" dirty="0" smtClean="0"/>
              <a:t>wetting and </a:t>
            </a:r>
            <a:r>
              <a:rPr lang="en-US" dirty="0"/>
              <a:t>thus homogeneous coating.  </a:t>
            </a:r>
            <a:endParaRPr lang="en-US" dirty="0" smtClean="0"/>
          </a:p>
          <a:p>
            <a:pPr>
              <a:buNone/>
            </a:pPr>
            <a:endParaRPr lang="en-US" dirty="0" smtClean="0"/>
          </a:p>
          <a:p>
            <a:pPr>
              <a:buNone/>
            </a:pPr>
            <a:r>
              <a:rPr lang="en-US" dirty="0" smtClean="0"/>
              <a:t>These </a:t>
            </a:r>
            <a:r>
              <a:rPr lang="en-US" dirty="0"/>
              <a:t>additives </a:t>
            </a:r>
            <a:r>
              <a:rPr lang="en-US" dirty="0" smtClean="0"/>
              <a:t>disturb the </a:t>
            </a:r>
            <a:r>
              <a:rPr lang="en-US" dirty="0"/>
              <a:t>diffusion process and increase </a:t>
            </a:r>
            <a:r>
              <a:rPr lang="en-US" dirty="0" smtClean="0"/>
              <a:t>it complexity and cost</a:t>
            </a:r>
            <a:r>
              <a:rPr lang="en-US" dirty="0"/>
              <a:t>.</a:t>
            </a: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lstStyle/>
          <a:p>
            <a:endParaRPr lang="en-US"/>
          </a:p>
        </p:txBody>
      </p:sp>
      <p:pic>
        <p:nvPicPr>
          <p:cNvPr id="11266" name="Picture 2" descr="E:\lecture10_Page_11.jpg"/>
          <p:cNvPicPr>
            <a:picLocks noChangeAspect="1" noChangeArrowheads="1"/>
          </p:cNvPicPr>
          <p:nvPr/>
        </p:nvPicPr>
        <p:blipFill>
          <a:blip r:embed="rId2"/>
          <a:srcRect/>
          <a:stretch>
            <a:fillRect/>
          </a:stretch>
        </p:blipFill>
        <p:spPr bwMode="auto">
          <a:xfrm>
            <a:off x="11113" y="11113"/>
            <a:ext cx="9121775" cy="6835775"/>
          </a:xfrm>
          <a:prstGeom prst="rect">
            <a:avLst/>
          </a:prstGeom>
          <a:noFill/>
        </p:spPr>
      </p:pic>
      <p:pic>
        <p:nvPicPr>
          <p:cNvPr id="11267" name="Picture 3" descr="C:\Users\mahdik\Downloads\xr.jpg"/>
          <p:cNvPicPr>
            <a:picLocks noChangeAspect="1" noChangeArrowheads="1"/>
          </p:cNvPicPr>
          <p:nvPr/>
        </p:nvPicPr>
        <p:blipFill>
          <a:blip r:embed="rId3"/>
          <a:srcRect/>
          <a:stretch>
            <a:fillRect/>
          </a:stretch>
        </p:blipFill>
        <p:spPr bwMode="auto">
          <a:xfrm>
            <a:off x="762000" y="1600200"/>
            <a:ext cx="7696200" cy="3276600"/>
          </a:xfrm>
          <a:prstGeom prst="rect">
            <a:avLst/>
          </a:prstGeom>
          <a:noFill/>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hlinkClick r:id="rId2"/>
              </a:rPr>
              <a:t>Solar Cell Production</a:t>
            </a:r>
            <a:endParaRPr lang="en-US" dirty="0"/>
          </a:p>
        </p:txBody>
      </p:sp>
      <p:pic>
        <p:nvPicPr>
          <p:cNvPr id="23554" name="Picture 2" descr="C:\Users\mahdik\Downloads\Ill3.gif"/>
          <p:cNvPicPr>
            <a:picLocks noGrp="1" noChangeAspect="1" noChangeArrowheads="1"/>
          </p:cNvPicPr>
          <p:nvPr>
            <p:ph idx="1"/>
          </p:nvPr>
        </p:nvPicPr>
        <p:blipFill>
          <a:blip r:embed="rId3"/>
          <a:srcRect/>
          <a:stretch>
            <a:fillRect/>
          </a:stretch>
        </p:blipFill>
        <p:spPr bwMode="auto">
          <a:xfrm>
            <a:off x="381000" y="1524000"/>
            <a:ext cx="8381190" cy="4191000"/>
          </a:xfrm>
          <a:prstGeom prst="rect">
            <a:avLst/>
          </a:prstGeom>
          <a:noFill/>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4034" name="Picture 2"/>
          <p:cNvPicPr>
            <a:picLocks noGrp="1" noChangeAspect="1" noChangeArrowheads="1"/>
          </p:cNvPicPr>
          <p:nvPr>
            <p:ph idx="1"/>
          </p:nvPr>
        </p:nvPicPr>
        <p:blipFill>
          <a:blip r:embed="rId2"/>
          <a:srcRect/>
          <a:stretch>
            <a:fillRect/>
          </a:stretch>
        </p:blipFill>
        <p:spPr bwMode="auto">
          <a:xfrm>
            <a:off x="0" y="152400"/>
            <a:ext cx="9144000" cy="658678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lstStyle/>
          <a:p>
            <a:endParaRPr lang="en-US"/>
          </a:p>
        </p:txBody>
      </p:sp>
      <p:pic>
        <p:nvPicPr>
          <p:cNvPr id="12290" name="Picture 2" descr="E:\lecture10_Page_12.jpg"/>
          <p:cNvPicPr>
            <a:picLocks noChangeAspect="1" noChangeArrowheads="1"/>
          </p:cNvPicPr>
          <p:nvPr/>
        </p:nvPicPr>
        <p:blipFill>
          <a:blip r:embed="rId2"/>
          <a:srcRect/>
          <a:stretch>
            <a:fillRect/>
          </a:stretch>
        </p:blipFill>
        <p:spPr bwMode="auto">
          <a:xfrm>
            <a:off x="11113" y="11113"/>
            <a:ext cx="9121775" cy="6835775"/>
          </a:xfrm>
          <a:prstGeom prst="rect">
            <a:avLst/>
          </a:prstGeom>
          <a:noFill/>
        </p:spPr>
      </p:pic>
      <p:pic>
        <p:nvPicPr>
          <p:cNvPr id="12291" name="Picture 3" descr="C:\Users\mahdik\Downloads\solar-cell-coating.jpg"/>
          <p:cNvPicPr>
            <a:picLocks noChangeAspect="1" noChangeArrowheads="1"/>
          </p:cNvPicPr>
          <p:nvPr/>
        </p:nvPicPr>
        <p:blipFill>
          <a:blip r:embed="rId3"/>
          <a:srcRect/>
          <a:stretch>
            <a:fillRect/>
          </a:stretch>
        </p:blipFill>
        <p:spPr bwMode="auto">
          <a:xfrm>
            <a:off x="533400" y="2057400"/>
            <a:ext cx="2524125" cy="3048000"/>
          </a:xfrm>
          <a:prstGeom prst="rect">
            <a:avLst/>
          </a:prstGeom>
          <a:noFill/>
        </p:spPr>
      </p:pic>
      <p:sp>
        <p:nvSpPr>
          <p:cNvPr id="6" name="Rectangle 5"/>
          <p:cNvSpPr/>
          <p:nvPr/>
        </p:nvSpPr>
        <p:spPr>
          <a:xfrm>
            <a:off x="3886200" y="2133600"/>
            <a:ext cx="4572000" cy="923330"/>
          </a:xfrm>
          <a:prstGeom prst="rect">
            <a:avLst/>
          </a:prstGeom>
        </p:spPr>
        <p:txBody>
          <a:bodyPr>
            <a:spAutoFit/>
          </a:bodyPr>
          <a:lstStyle/>
          <a:p>
            <a:pPr algn="ctr"/>
            <a:r>
              <a:rPr lang="en-US" dirty="0"/>
              <a:t>A textured cell without the anti-reflection coating will appear gray.  With the coating, it will appear black or close to black.</a:t>
            </a:r>
          </a:p>
        </p:txBody>
      </p:sp>
      <p:pic>
        <p:nvPicPr>
          <p:cNvPr id="12292" name="Picture 4" descr="C:\Users\mahdik\Downloads\Faggin_pyramids_on_silicon.jpg"/>
          <p:cNvPicPr>
            <a:picLocks noChangeAspect="1" noChangeArrowheads="1"/>
          </p:cNvPicPr>
          <p:nvPr/>
        </p:nvPicPr>
        <p:blipFill>
          <a:blip r:embed="rId4"/>
          <a:srcRect/>
          <a:stretch>
            <a:fillRect/>
          </a:stretch>
        </p:blipFill>
        <p:spPr bwMode="auto">
          <a:xfrm>
            <a:off x="3505200" y="3124200"/>
            <a:ext cx="5257800" cy="2971800"/>
          </a:xfrm>
          <a:prstGeom prst="rect">
            <a:avLst/>
          </a:prstGeom>
          <a:noFill/>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hlinkClick r:id="rId2"/>
              </a:rPr>
              <a:t>Why solar cells are sometimes blue</a:t>
            </a:r>
            <a:r>
              <a:rPr lang="en-US" dirty="0"/>
              <a:t/>
            </a:r>
            <a:br>
              <a:rPr lang="en-US" dirty="0"/>
            </a:br>
            <a:endParaRPr lang="en-US" dirty="0"/>
          </a:p>
        </p:txBody>
      </p:sp>
      <p:sp>
        <p:nvSpPr>
          <p:cNvPr id="3" name="Content Placeholder 2"/>
          <p:cNvSpPr>
            <a:spLocks noGrp="1"/>
          </p:cNvSpPr>
          <p:nvPr>
            <p:ph idx="1"/>
          </p:nvPr>
        </p:nvSpPr>
        <p:spPr>
          <a:xfrm>
            <a:off x="457200" y="1447800"/>
            <a:ext cx="8229600" cy="4678363"/>
          </a:xfrm>
        </p:spPr>
        <p:txBody>
          <a:bodyPr/>
          <a:lstStyle/>
          <a:p>
            <a:r>
              <a:rPr lang="en-US" dirty="0"/>
              <a:t>These are </a:t>
            </a:r>
            <a:r>
              <a:rPr lang="en-US" dirty="0" err="1"/>
              <a:t>untextured</a:t>
            </a:r>
            <a:r>
              <a:rPr lang="en-US" dirty="0"/>
              <a:t> silicon solar cells with a layer of silicon nitride anti-reflection coating on top.  They appear blue because the anti-reflection coating is optimized for a certain wavelength of the solar spectrum.  They are most likely poly-silicon cells because it has been difficult to texture the front surface of </a:t>
            </a:r>
            <a:r>
              <a:rPr lang="en-US" dirty="0" err="1"/>
              <a:t>polysilicon</a:t>
            </a:r>
            <a:r>
              <a:rPr lang="en-US" dirty="0"/>
              <a:t> (the crystal grains aren't all aligned in the same direction). </a:t>
            </a: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fontScale="92500" lnSpcReduction="20000"/>
          </a:bodyPr>
          <a:lstStyle/>
          <a:p>
            <a:r>
              <a:rPr lang="en-US" dirty="0"/>
              <a:t>It is easier to texture </a:t>
            </a:r>
            <a:r>
              <a:rPr lang="en-US" dirty="0" err="1"/>
              <a:t>monocrystalline</a:t>
            </a:r>
            <a:r>
              <a:rPr lang="en-US" dirty="0"/>
              <a:t> silicon because it is a single crystal grain.  Just dip it in KOH for some amount of time and the anisotropic etching process will produce random pyramids on the surface.  If a company for some reason decides not to texture a </a:t>
            </a:r>
            <a:r>
              <a:rPr lang="en-US" dirty="0" err="1"/>
              <a:t>monocrystalline</a:t>
            </a:r>
            <a:r>
              <a:rPr lang="en-US" dirty="0"/>
              <a:t> silicon cell or improperly texture it, it will also appear blue.  With recent advances in acid etching, however, texturing </a:t>
            </a:r>
            <a:r>
              <a:rPr lang="en-US" dirty="0" err="1"/>
              <a:t>polysilicon</a:t>
            </a:r>
            <a:r>
              <a:rPr lang="en-US" dirty="0"/>
              <a:t> will become more mainstream, and you might not see blue cells off the line anymore. </a:t>
            </a: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smtClean="0"/>
              <a:t>Different textures  </a:t>
            </a:r>
            <a:endParaRPr lang="en-US" sz="2800" dirty="0"/>
          </a:p>
        </p:txBody>
      </p:sp>
      <p:pic>
        <p:nvPicPr>
          <p:cNvPr id="45058" name="Picture 2" descr="C:\Users\mahdik\Downloads\1332-a-review-of-solar-wafer-cleaning-and-texturing-methods.jpg"/>
          <p:cNvPicPr>
            <a:picLocks noGrp="1" noChangeAspect="1" noChangeArrowheads="1"/>
          </p:cNvPicPr>
          <p:nvPr>
            <p:ph idx="1"/>
          </p:nvPr>
        </p:nvPicPr>
        <p:blipFill>
          <a:blip r:embed="rId2"/>
          <a:srcRect/>
          <a:stretch>
            <a:fillRect/>
          </a:stretch>
        </p:blipFill>
        <p:spPr bwMode="auto">
          <a:xfrm>
            <a:off x="1600200" y="1905000"/>
            <a:ext cx="5867400" cy="4400550"/>
          </a:xfrm>
          <a:prstGeom prst="rect">
            <a:avLst/>
          </a:prstGeom>
          <a:noFill/>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t>Reactive Ion Etching (RIE) Etching</a:t>
            </a:r>
            <a:br>
              <a:rPr lang="en-US" b="1" dirty="0"/>
            </a:br>
            <a:endParaRPr lang="en-US" dirty="0"/>
          </a:p>
        </p:txBody>
      </p:sp>
      <p:sp>
        <p:nvSpPr>
          <p:cNvPr id="3" name="Content Placeholder 2"/>
          <p:cNvSpPr>
            <a:spLocks noGrp="1"/>
          </p:cNvSpPr>
          <p:nvPr>
            <p:ph idx="1"/>
          </p:nvPr>
        </p:nvSpPr>
        <p:spPr>
          <a:xfrm>
            <a:off x="457200" y="1600200"/>
            <a:ext cx="8229600" cy="5029200"/>
          </a:xfrm>
        </p:spPr>
        <p:txBody>
          <a:bodyPr>
            <a:normAutofit fontScale="62500" lnSpcReduction="20000"/>
          </a:bodyPr>
          <a:lstStyle/>
          <a:p>
            <a:r>
              <a:rPr lang="en-US" dirty="0"/>
              <a:t>A disadvantage of wet etching is the undercutting caused by the isotropy of the etch. The purpose of dry etching is to create an anisotropic etch - meaning that the etch is </a:t>
            </a:r>
            <a:r>
              <a:rPr lang="en-US" dirty="0" err="1"/>
              <a:t>uni</a:t>
            </a:r>
            <a:r>
              <a:rPr lang="en-US" dirty="0"/>
              <a:t>-directional. </a:t>
            </a:r>
            <a:endParaRPr lang="en-US" dirty="0" smtClean="0"/>
          </a:p>
          <a:p>
            <a:r>
              <a:rPr lang="en-US" dirty="0" smtClean="0"/>
              <a:t>An </a:t>
            </a:r>
            <a:r>
              <a:rPr lang="en-US" dirty="0"/>
              <a:t>anisotropic etch is critical for high-fidelity pattern transfer</a:t>
            </a:r>
            <a:r>
              <a:rPr lang="en-US" dirty="0" smtClean="0"/>
              <a:t>.</a:t>
            </a:r>
          </a:p>
          <a:p>
            <a:pPr>
              <a:buNone/>
            </a:pPr>
            <a:endParaRPr lang="en-US" dirty="0"/>
          </a:p>
          <a:p>
            <a:r>
              <a:rPr lang="en-US" dirty="0"/>
              <a:t>RIE etching is one method of dry etching</a:t>
            </a:r>
            <a:r>
              <a:rPr lang="en-US" dirty="0" smtClean="0"/>
              <a:t>.</a:t>
            </a:r>
          </a:p>
          <a:p>
            <a:endParaRPr lang="en-US" dirty="0"/>
          </a:p>
          <a:p>
            <a:r>
              <a:rPr lang="en-US" dirty="0" smtClean="0"/>
              <a:t>An </a:t>
            </a:r>
            <a:r>
              <a:rPr lang="en-US" dirty="0"/>
              <a:t>RIE consists of two electrodes (1 and 4) that create an electric field (3) meant to accelerate ions (2) toward the surface of the samples (5</a:t>
            </a:r>
            <a:r>
              <a:rPr lang="en-US" dirty="0" smtClean="0"/>
              <a:t>).</a:t>
            </a:r>
          </a:p>
          <a:p>
            <a:endParaRPr lang="en-US" dirty="0"/>
          </a:p>
          <a:p>
            <a:r>
              <a:rPr lang="en-US" dirty="0"/>
              <a:t>The area labeled (2) represents plasma that contains both positively and negatively charged ions in equal quantities. These ions are generated from the gas that is pumped into the chamber. </a:t>
            </a:r>
            <a:endParaRPr lang="en-US" dirty="0" smtClean="0"/>
          </a:p>
          <a:p>
            <a:endParaRPr lang="en-US" dirty="0" smtClean="0"/>
          </a:p>
          <a:p>
            <a:r>
              <a:rPr lang="en-US" dirty="0"/>
              <a:t>O2 and CF4 gasses </a:t>
            </a:r>
            <a:r>
              <a:rPr lang="en-US" dirty="0" smtClean="0"/>
              <a:t>are used for etches</a:t>
            </a:r>
            <a:r>
              <a:rPr lang="en-US" dirty="0"/>
              <a:t>. In the Diagram CF4 has been pumped into the chamber, making a plasma with many Fluorine (F-) Ions</a:t>
            </a:r>
          </a:p>
          <a:p>
            <a:endParaRPr lang="en-US" dirty="0"/>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Reactive Ion Etching (RIE) Etching</a:t>
            </a:r>
            <a:endParaRPr lang="en-US" dirty="0"/>
          </a:p>
        </p:txBody>
      </p:sp>
      <p:sp>
        <p:nvSpPr>
          <p:cNvPr id="3" name="Content Placeholder 2"/>
          <p:cNvSpPr>
            <a:spLocks noGrp="1"/>
          </p:cNvSpPr>
          <p:nvPr>
            <p:ph idx="1"/>
          </p:nvPr>
        </p:nvSpPr>
        <p:spPr/>
        <p:txBody>
          <a:bodyPr>
            <a:normAutofit fontScale="85000" lnSpcReduction="20000"/>
          </a:bodyPr>
          <a:lstStyle/>
          <a:p>
            <a:r>
              <a:rPr lang="en-US" dirty="0"/>
              <a:t>The Fluorine ions are accelerated in the electric field. cause them to collide into the surface of the sample. A hard mask is used to protect certain areas from etching, exposing only the areas desired to be etched.</a:t>
            </a:r>
          </a:p>
          <a:p>
            <a:r>
              <a:rPr lang="en-US" dirty="0"/>
              <a:t>The figure below shows a </a:t>
            </a:r>
            <a:r>
              <a:rPr lang="en-US" dirty="0" err="1"/>
              <a:t>photoresist</a:t>
            </a:r>
            <a:r>
              <a:rPr lang="en-US" dirty="0"/>
              <a:t> mask on silicon dioxide. The etching ions are accelerated into the etching region, where they combine with silicon dioxide and then are dispersed. Because the electric field accelerated ions toward the surface, the etching caused by these ions is much more dominant than the etching of radicals - ions traveling in varied directions, so the etching is anisotropic.</a:t>
            </a:r>
          </a:p>
          <a:p>
            <a:endParaRPr lang="en-US" dirty="0"/>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RIE</a:t>
            </a:r>
            <a:endParaRPr lang="en-US" dirty="0"/>
          </a:p>
        </p:txBody>
      </p:sp>
      <p:pic>
        <p:nvPicPr>
          <p:cNvPr id="46082" name="Picture 2" descr="C:\Users\mahdik\Downloads\riediagram.gif"/>
          <p:cNvPicPr>
            <a:picLocks noGrp="1" noChangeAspect="1" noChangeArrowheads="1"/>
          </p:cNvPicPr>
          <p:nvPr>
            <p:ph idx="1"/>
          </p:nvPr>
        </p:nvPicPr>
        <p:blipFill>
          <a:blip r:embed="rId2"/>
          <a:srcRect/>
          <a:stretch>
            <a:fillRect/>
          </a:stretch>
        </p:blipFill>
        <p:spPr bwMode="auto">
          <a:xfrm>
            <a:off x="457200" y="2057400"/>
            <a:ext cx="3810000" cy="2971800"/>
          </a:xfrm>
          <a:prstGeom prst="rect">
            <a:avLst/>
          </a:prstGeom>
          <a:noFill/>
        </p:spPr>
      </p:pic>
      <p:pic>
        <p:nvPicPr>
          <p:cNvPr id="46083" name="Picture 3" descr="C:\Users\mahdik\Downloads\etchdiagram.gif"/>
          <p:cNvPicPr>
            <a:picLocks noChangeAspect="1" noChangeArrowheads="1"/>
          </p:cNvPicPr>
          <p:nvPr/>
        </p:nvPicPr>
        <p:blipFill>
          <a:blip r:embed="rId3"/>
          <a:srcRect/>
          <a:stretch>
            <a:fillRect/>
          </a:stretch>
        </p:blipFill>
        <p:spPr bwMode="auto">
          <a:xfrm>
            <a:off x="4495800" y="2057400"/>
            <a:ext cx="4419600" cy="2714625"/>
          </a:xfrm>
          <a:prstGeom prst="rect">
            <a:avLst/>
          </a:prstGeom>
          <a:noFill/>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3100" b="1" dirty="0"/>
              <a:t>Etch Chemistries of Different Etch Processes</a:t>
            </a:r>
            <a:r>
              <a:rPr lang="en-US" b="1" dirty="0"/>
              <a:t/>
            </a:r>
            <a:br>
              <a:rPr lang="en-US" b="1" dirty="0"/>
            </a:br>
            <a:endParaRPr lang="en-US" dirty="0"/>
          </a:p>
        </p:txBody>
      </p:sp>
      <p:pic>
        <p:nvPicPr>
          <p:cNvPr id="47106" name="Picture 2"/>
          <p:cNvPicPr>
            <a:picLocks noGrp="1" noChangeAspect="1" noChangeArrowheads="1"/>
          </p:cNvPicPr>
          <p:nvPr>
            <p:ph idx="1"/>
          </p:nvPr>
        </p:nvPicPr>
        <p:blipFill>
          <a:blip r:embed="rId2"/>
          <a:srcRect/>
          <a:stretch>
            <a:fillRect/>
          </a:stretch>
        </p:blipFill>
        <p:spPr bwMode="auto">
          <a:xfrm>
            <a:off x="1447800" y="1676400"/>
            <a:ext cx="6705600" cy="489534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RPS etch</a:t>
            </a:r>
            <a:endParaRPr lang="en-US" dirty="0"/>
          </a:p>
        </p:txBody>
      </p:sp>
      <p:sp>
        <p:nvSpPr>
          <p:cNvPr id="3" name="Content Placeholder 2"/>
          <p:cNvSpPr>
            <a:spLocks noGrp="1"/>
          </p:cNvSpPr>
          <p:nvPr>
            <p:ph idx="1"/>
          </p:nvPr>
        </p:nvSpPr>
        <p:spPr/>
        <p:txBody>
          <a:bodyPr>
            <a:normAutofit/>
          </a:bodyPr>
          <a:lstStyle/>
          <a:p>
            <a:pPr algn="ctr">
              <a:buNone/>
            </a:pPr>
            <a:r>
              <a:rPr lang="en-US" dirty="0" smtClean="0"/>
              <a:t>Remote Plasma Source </a:t>
            </a:r>
          </a:p>
          <a:p>
            <a:r>
              <a:rPr lang="en-US" dirty="0"/>
              <a:t>I</a:t>
            </a:r>
            <a:r>
              <a:rPr lang="en-US" dirty="0" smtClean="0"/>
              <a:t>t </a:t>
            </a:r>
            <a:r>
              <a:rPr lang="en-US" dirty="0"/>
              <a:t>generates plasma in a remote chamber</a:t>
            </a:r>
            <a:r>
              <a:rPr lang="en-US" dirty="0" smtClean="0"/>
              <a:t>.</a:t>
            </a:r>
            <a:r>
              <a:rPr lang="en-US" dirty="0"/>
              <a:t> </a:t>
            </a:r>
          </a:p>
          <a:p>
            <a:r>
              <a:rPr lang="en-US" dirty="0"/>
              <a:t>The etchant gases are allowed to flow through the plasma chamber and dissociate into the plasma, and the free radicals are allowed to flow to the process chamber to react with and etch the materials on the </a:t>
            </a:r>
            <a:r>
              <a:rPr lang="en-US" dirty="0" smtClean="0"/>
              <a:t>wafer</a:t>
            </a:r>
            <a:endParaRPr lang="en-US" dirty="0"/>
          </a:p>
          <a:p>
            <a:pPr algn="ctr">
              <a:buNone/>
            </a:pPr>
            <a:endParaRPr lang="en-US" dirty="0" smtClean="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t>Silicon dioxide </a:t>
            </a:r>
            <a:r>
              <a:rPr lang="en-US" b="1" dirty="0"/>
              <a:t>to </a:t>
            </a:r>
            <a:r>
              <a:rPr lang="en-US" b="1" dirty="0" err="1"/>
              <a:t>Polysilicon</a:t>
            </a:r>
            <a:r>
              <a:rPr lang="en-US" b="1" dirty="0"/>
              <a:t/>
            </a:r>
            <a:br>
              <a:rPr lang="en-US" b="1" dirty="0"/>
            </a:br>
            <a:endParaRPr lang="en-US" dirty="0"/>
          </a:p>
        </p:txBody>
      </p:sp>
      <p:sp>
        <p:nvSpPr>
          <p:cNvPr id="3" name="Content Placeholder 2"/>
          <p:cNvSpPr>
            <a:spLocks noGrp="1"/>
          </p:cNvSpPr>
          <p:nvPr>
            <p:ph idx="1"/>
          </p:nvPr>
        </p:nvSpPr>
        <p:spPr/>
        <p:txBody>
          <a:bodyPr/>
          <a:lstStyle/>
          <a:p>
            <a:pPr algn="ctr">
              <a:buNone/>
            </a:pPr>
            <a:r>
              <a:rPr lang="en-US" dirty="0" smtClean="0"/>
              <a:t> Silicon dioxide </a:t>
            </a:r>
          </a:p>
          <a:p>
            <a:pPr algn="ctr">
              <a:buNone/>
            </a:pPr>
            <a:r>
              <a:rPr lang="en-US" dirty="0" smtClean="0"/>
              <a:t>Carbon-arc reduction furnace</a:t>
            </a:r>
          </a:p>
          <a:p>
            <a:pPr algn="ctr">
              <a:buNone/>
            </a:pPr>
            <a:r>
              <a:rPr lang="en-US" dirty="0"/>
              <a:t>Metallurgical </a:t>
            </a:r>
            <a:r>
              <a:rPr lang="en-US" dirty="0" smtClean="0"/>
              <a:t>silicon</a:t>
            </a:r>
          </a:p>
          <a:p>
            <a:pPr algn="ctr">
              <a:buNone/>
            </a:pPr>
            <a:r>
              <a:rPr lang="en-US" dirty="0" smtClean="0"/>
              <a:t>Purification</a:t>
            </a:r>
          </a:p>
          <a:p>
            <a:pPr algn="ctr">
              <a:buNone/>
            </a:pPr>
            <a:r>
              <a:rPr lang="en-US" dirty="0" smtClean="0"/>
              <a:t>Chlorination </a:t>
            </a:r>
            <a:r>
              <a:rPr lang="en-US" dirty="0"/>
              <a:t>and </a:t>
            </a:r>
            <a:r>
              <a:rPr lang="en-US" dirty="0" smtClean="0"/>
              <a:t>distillation</a:t>
            </a:r>
          </a:p>
          <a:p>
            <a:pPr algn="ctr">
              <a:buNone/>
            </a:pPr>
            <a:r>
              <a:rPr lang="en-US" dirty="0" smtClean="0"/>
              <a:t>Deposition furnace</a:t>
            </a:r>
          </a:p>
          <a:p>
            <a:pPr algn="ctr">
              <a:buNone/>
            </a:pPr>
            <a:r>
              <a:rPr lang="en-US" dirty="0" smtClean="0"/>
              <a:t>Decomposition </a:t>
            </a:r>
            <a:r>
              <a:rPr lang="en-US" dirty="0"/>
              <a:t>into solar grade </a:t>
            </a:r>
            <a:r>
              <a:rPr lang="en-US" dirty="0" err="1"/>
              <a:t>polysilicon</a:t>
            </a:r>
            <a:endParaRPr lang="en-US" dirty="0" smtClean="0"/>
          </a:p>
          <a:p>
            <a:pPr algn="ctr">
              <a:buNone/>
            </a:pPr>
            <a:endParaRPr lang="en-US" dirty="0" smtClean="0"/>
          </a:p>
          <a:p>
            <a:pPr algn="ctr">
              <a:buNone/>
            </a:pPr>
            <a:endParaRPr lang="en-US" dirty="0" smtClean="0"/>
          </a:p>
          <a:p>
            <a:pPr algn="ctr">
              <a:buNone/>
            </a:pPr>
            <a:endParaRPr lang="en-US" dirty="0"/>
          </a:p>
        </p:txBody>
      </p:sp>
      <p:pic>
        <p:nvPicPr>
          <p:cNvPr id="24578" name="Picture 2" descr="C:\Users\mahdik\Downloads\SilconRocks.jpg"/>
          <p:cNvPicPr>
            <a:picLocks noChangeAspect="1" noChangeArrowheads="1"/>
          </p:cNvPicPr>
          <p:nvPr/>
        </p:nvPicPr>
        <p:blipFill>
          <a:blip r:embed="rId2"/>
          <a:srcRect/>
          <a:stretch>
            <a:fillRect/>
          </a:stretch>
        </p:blipFill>
        <p:spPr bwMode="auto">
          <a:xfrm>
            <a:off x="7315200" y="914400"/>
            <a:ext cx="1524000" cy="1524000"/>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ox(i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ox(in)">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box(in)">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4" presetClass="entr" presetSubtype="16"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box(in)">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4" presetClass="entr" presetSubtype="16"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box(in)">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4" presetClass="entr" presetSubtype="16" fill="hold"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box(in)">
                                      <p:cBhvr>
                                        <p:cTn id="32" dur="5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4" presetClass="entr" presetSubtype="16" fill="hold"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box(in)">
                                      <p:cBhvr>
                                        <p:cTn id="37"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RPS</a:t>
            </a:r>
            <a:endParaRPr lang="en-US" dirty="0"/>
          </a:p>
        </p:txBody>
      </p:sp>
      <p:pic>
        <p:nvPicPr>
          <p:cNvPr id="48130" name="Picture 2" descr="C:\Users\mahdik\Downloads\image002.gif"/>
          <p:cNvPicPr>
            <a:picLocks noGrp="1" noChangeAspect="1" noChangeArrowheads="1"/>
          </p:cNvPicPr>
          <p:nvPr>
            <p:ph idx="1"/>
          </p:nvPr>
        </p:nvPicPr>
        <p:blipFill>
          <a:blip r:embed="rId2"/>
          <a:srcRect/>
          <a:stretch>
            <a:fillRect/>
          </a:stretch>
        </p:blipFill>
        <p:spPr bwMode="auto">
          <a:xfrm>
            <a:off x="457200" y="2209800"/>
            <a:ext cx="8229600" cy="2689698"/>
          </a:xfrm>
          <a:prstGeom prst="rect">
            <a:avLst/>
          </a:prstGeom>
          <a:noFill/>
        </p:spPr>
      </p:pic>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lstStyle/>
          <a:p>
            <a:endParaRPr lang="en-US"/>
          </a:p>
        </p:txBody>
      </p:sp>
      <p:pic>
        <p:nvPicPr>
          <p:cNvPr id="13314" name="Picture 2" descr="E:\lecture10_Page_13.jpg"/>
          <p:cNvPicPr>
            <a:picLocks noChangeAspect="1" noChangeArrowheads="1"/>
          </p:cNvPicPr>
          <p:nvPr/>
        </p:nvPicPr>
        <p:blipFill>
          <a:blip r:embed="rId2"/>
          <a:srcRect/>
          <a:stretch>
            <a:fillRect/>
          </a:stretch>
        </p:blipFill>
        <p:spPr bwMode="auto">
          <a:xfrm>
            <a:off x="11113" y="11113"/>
            <a:ext cx="9121775" cy="6835775"/>
          </a:xfrm>
          <a:prstGeom prst="rect">
            <a:avLst/>
          </a:prstGeom>
          <a:noFill/>
        </p:spPr>
      </p:pic>
      <p:pic>
        <p:nvPicPr>
          <p:cNvPr id="49154" name="Picture 2" descr="C:\Users\mahdik\Downloads\automatic-screen-printing-press.jpg"/>
          <p:cNvPicPr>
            <a:picLocks noChangeAspect="1" noChangeArrowheads="1"/>
          </p:cNvPicPr>
          <p:nvPr/>
        </p:nvPicPr>
        <p:blipFill>
          <a:blip r:embed="rId3"/>
          <a:srcRect/>
          <a:stretch>
            <a:fillRect/>
          </a:stretch>
        </p:blipFill>
        <p:spPr bwMode="auto">
          <a:xfrm>
            <a:off x="76200" y="1828800"/>
            <a:ext cx="4648200" cy="1905000"/>
          </a:xfrm>
          <a:prstGeom prst="rect">
            <a:avLst/>
          </a:prstGeom>
          <a:noFill/>
        </p:spPr>
      </p:pic>
      <p:pic>
        <p:nvPicPr>
          <p:cNvPr id="49155" name="Picture 3" descr="C:\Users\mahdik\Downloads\ESM500Unplated.gif"/>
          <p:cNvPicPr>
            <a:picLocks noChangeAspect="1" noChangeArrowheads="1"/>
          </p:cNvPicPr>
          <p:nvPr/>
        </p:nvPicPr>
        <p:blipFill>
          <a:blip r:embed="rId4"/>
          <a:srcRect/>
          <a:stretch>
            <a:fillRect/>
          </a:stretch>
        </p:blipFill>
        <p:spPr bwMode="auto">
          <a:xfrm>
            <a:off x="3733800" y="4572000"/>
            <a:ext cx="3124200" cy="1752600"/>
          </a:xfrm>
          <a:prstGeom prst="rect">
            <a:avLst/>
          </a:prstGeom>
          <a:noFill/>
        </p:spPr>
      </p:pic>
      <p:pic>
        <p:nvPicPr>
          <p:cNvPr id="49156" name="Picture 4" descr="C:\Users\mahdik\Downloads\screen printed solar cell.jpg"/>
          <p:cNvPicPr>
            <a:picLocks noChangeAspect="1" noChangeArrowheads="1"/>
          </p:cNvPicPr>
          <p:nvPr/>
        </p:nvPicPr>
        <p:blipFill>
          <a:blip r:embed="rId5" cstate="print"/>
          <a:srcRect/>
          <a:stretch>
            <a:fillRect/>
          </a:stretch>
        </p:blipFill>
        <p:spPr bwMode="auto">
          <a:xfrm>
            <a:off x="228600" y="4267200"/>
            <a:ext cx="3048000" cy="2139950"/>
          </a:xfrm>
          <a:prstGeom prst="rect">
            <a:avLst/>
          </a:prstGeom>
          <a:noFill/>
        </p:spPr>
      </p:pic>
      <p:sp>
        <p:nvSpPr>
          <p:cNvPr id="8" name="Rectangle 7"/>
          <p:cNvSpPr/>
          <p:nvPr/>
        </p:nvSpPr>
        <p:spPr>
          <a:xfrm>
            <a:off x="3429000" y="6324600"/>
            <a:ext cx="5638800" cy="369332"/>
          </a:xfrm>
          <a:prstGeom prst="rect">
            <a:avLst/>
          </a:prstGeom>
        </p:spPr>
        <p:txBody>
          <a:bodyPr wrap="square">
            <a:spAutoFit/>
          </a:bodyPr>
          <a:lstStyle/>
          <a:p>
            <a:r>
              <a:rPr lang="en-US" dirty="0" smtClean="0">
                <a:hlinkClick r:id="rId6"/>
              </a:rPr>
              <a:t>http://pveducation.org/pvcdrom/manufacturing/texturing</a:t>
            </a:r>
            <a:endParaRPr lang="en-US" dirty="0"/>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Solar </a:t>
            </a:r>
            <a:r>
              <a:rPr lang="en-US" dirty="0"/>
              <a:t>module manufacturing process </a:t>
            </a:r>
          </a:p>
        </p:txBody>
      </p:sp>
      <p:sp>
        <p:nvSpPr>
          <p:cNvPr id="3" name="Content Placeholder 2"/>
          <p:cNvSpPr>
            <a:spLocks noGrp="1"/>
          </p:cNvSpPr>
          <p:nvPr>
            <p:ph idx="1"/>
          </p:nvPr>
        </p:nvSpPr>
        <p:spPr/>
        <p:txBody>
          <a:bodyPr/>
          <a:lstStyle/>
          <a:p>
            <a:r>
              <a:rPr lang="en-US" b="1" dirty="0"/>
              <a:t>Step 1 </a:t>
            </a:r>
            <a:r>
              <a:rPr lang="en-US" b="1" dirty="0" smtClean="0"/>
              <a:t>: </a:t>
            </a:r>
            <a:r>
              <a:rPr lang="en-US" b="1" dirty="0"/>
              <a:t>Test &amp; Sort Solar Cells</a:t>
            </a:r>
          </a:p>
          <a:p>
            <a:pPr>
              <a:buNone/>
            </a:pPr>
            <a:r>
              <a:rPr lang="en-US" dirty="0" smtClean="0"/>
              <a:t> Test </a:t>
            </a:r>
            <a:r>
              <a:rPr lang="en-US" dirty="0"/>
              <a:t>and sort solar cells for optimized module performance. Cells of many types and shapes can be used in Spire manufacturing equipment. </a:t>
            </a:r>
          </a:p>
          <a:p>
            <a:endParaRPr lang="en-US" dirty="0"/>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lstStyle/>
          <a:p>
            <a:endParaRPr lang="en-US"/>
          </a:p>
        </p:txBody>
      </p:sp>
      <p:pic>
        <p:nvPicPr>
          <p:cNvPr id="14338" name="Picture 2" descr="E:\lecture10_Page_14.jpg"/>
          <p:cNvPicPr>
            <a:picLocks noChangeAspect="1" noChangeArrowheads="1"/>
          </p:cNvPicPr>
          <p:nvPr/>
        </p:nvPicPr>
        <p:blipFill>
          <a:blip r:embed="rId2"/>
          <a:srcRect/>
          <a:stretch>
            <a:fillRect/>
          </a:stretch>
        </p:blipFill>
        <p:spPr bwMode="auto">
          <a:xfrm>
            <a:off x="11113" y="11113"/>
            <a:ext cx="9121775" cy="6835775"/>
          </a:xfrm>
          <a:prstGeom prst="rect">
            <a:avLst/>
          </a:prstGeom>
          <a:noFill/>
        </p:spPr>
      </p:pic>
      <p:pic>
        <p:nvPicPr>
          <p:cNvPr id="14340" name="Picture 4" descr="C:\Users\mahdik\Downloads\spi_cell_test_1000_icon.jpg"/>
          <p:cNvPicPr>
            <a:picLocks noChangeAspect="1" noChangeArrowheads="1"/>
          </p:cNvPicPr>
          <p:nvPr/>
        </p:nvPicPr>
        <p:blipFill>
          <a:blip r:embed="rId3"/>
          <a:srcRect/>
          <a:stretch>
            <a:fillRect/>
          </a:stretch>
        </p:blipFill>
        <p:spPr bwMode="auto">
          <a:xfrm>
            <a:off x="2209800" y="1371600"/>
            <a:ext cx="4114800" cy="2468880"/>
          </a:xfrm>
          <a:prstGeom prst="rect">
            <a:avLst/>
          </a:prstGeom>
          <a:noFill/>
        </p:spPr>
      </p:pic>
      <p:pic>
        <p:nvPicPr>
          <p:cNvPr id="14341" name="Picture 5"/>
          <p:cNvPicPr>
            <a:picLocks noChangeAspect="1" noChangeArrowheads="1"/>
          </p:cNvPicPr>
          <p:nvPr/>
        </p:nvPicPr>
        <p:blipFill>
          <a:blip r:embed="rId4"/>
          <a:srcRect/>
          <a:stretch>
            <a:fillRect/>
          </a:stretch>
        </p:blipFill>
        <p:spPr bwMode="auto">
          <a:xfrm>
            <a:off x="457200" y="838200"/>
            <a:ext cx="7772400" cy="2743199"/>
          </a:xfrm>
          <a:prstGeom prst="rect">
            <a:avLst/>
          </a:prstGeom>
          <a:noFill/>
          <a:ln w="9525">
            <a:noFill/>
            <a:miter lim="800000"/>
            <a:headEnd/>
            <a:tailEnd/>
          </a:ln>
        </p:spPr>
      </p:pic>
      <p:sp>
        <p:nvSpPr>
          <p:cNvPr id="8" name="Rectangle 7"/>
          <p:cNvSpPr/>
          <p:nvPr/>
        </p:nvSpPr>
        <p:spPr>
          <a:xfrm>
            <a:off x="2057400" y="3733800"/>
            <a:ext cx="4953000" cy="369332"/>
          </a:xfrm>
          <a:prstGeom prst="rect">
            <a:avLst/>
          </a:prstGeom>
        </p:spPr>
        <p:txBody>
          <a:bodyPr wrap="square">
            <a:spAutoFit/>
          </a:bodyPr>
          <a:lstStyle/>
          <a:p>
            <a:r>
              <a:rPr lang="en-US" dirty="0"/>
              <a:t>Sorts PV cells according to electrical performance</a:t>
            </a:r>
          </a:p>
        </p:txBody>
      </p:sp>
      <p:pic>
        <p:nvPicPr>
          <p:cNvPr id="14342" name="Picture 6"/>
          <p:cNvPicPr>
            <a:picLocks noChangeAspect="1" noChangeArrowheads="1"/>
          </p:cNvPicPr>
          <p:nvPr/>
        </p:nvPicPr>
        <p:blipFill>
          <a:blip r:embed="rId5"/>
          <a:srcRect/>
          <a:stretch>
            <a:fillRect/>
          </a:stretch>
        </p:blipFill>
        <p:spPr bwMode="auto">
          <a:xfrm>
            <a:off x="457200" y="4267200"/>
            <a:ext cx="3924300" cy="2066925"/>
          </a:xfrm>
          <a:prstGeom prst="rect">
            <a:avLst/>
          </a:prstGeom>
          <a:noFill/>
          <a:ln w="9525">
            <a:noFill/>
            <a:miter lim="800000"/>
            <a:headEnd/>
            <a:tailEnd/>
          </a:ln>
        </p:spPr>
      </p:pic>
      <p:sp>
        <p:nvSpPr>
          <p:cNvPr id="10" name="Rectangle 9"/>
          <p:cNvSpPr/>
          <p:nvPr/>
        </p:nvSpPr>
        <p:spPr>
          <a:xfrm>
            <a:off x="0" y="6334780"/>
            <a:ext cx="4724400" cy="523220"/>
          </a:xfrm>
          <a:prstGeom prst="rect">
            <a:avLst/>
          </a:prstGeom>
        </p:spPr>
        <p:txBody>
          <a:bodyPr wrap="square">
            <a:spAutoFit/>
          </a:bodyPr>
          <a:lstStyle/>
          <a:p>
            <a:pPr algn="ctr"/>
            <a:r>
              <a:rPr lang="en-US" sz="1400" dirty="0"/>
              <a:t>Automated cell handling gently positions each </a:t>
            </a:r>
            <a:endParaRPr lang="en-US" sz="1400" dirty="0" smtClean="0"/>
          </a:p>
          <a:p>
            <a:pPr algn="ctr"/>
            <a:r>
              <a:rPr lang="en-US" sz="1400" dirty="0" smtClean="0"/>
              <a:t>cell </a:t>
            </a:r>
            <a:r>
              <a:rPr lang="en-US" sz="1400" dirty="0"/>
              <a:t>for </a:t>
            </a:r>
            <a:r>
              <a:rPr lang="en-US" sz="1400" dirty="0" smtClean="0"/>
              <a:t>electrical testing under simulated </a:t>
            </a:r>
            <a:r>
              <a:rPr lang="en-US" sz="1400" dirty="0"/>
              <a:t>sunlight</a:t>
            </a:r>
          </a:p>
        </p:txBody>
      </p:sp>
      <p:pic>
        <p:nvPicPr>
          <p:cNvPr id="14343" name="Picture 7"/>
          <p:cNvPicPr>
            <a:picLocks noChangeAspect="1" noChangeArrowheads="1"/>
          </p:cNvPicPr>
          <p:nvPr/>
        </p:nvPicPr>
        <p:blipFill>
          <a:blip r:embed="rId5"/>
          <a:srcRect/>
          <a:stretch>
            <a:fillRect/>
          </a:stretch>
        </p:blipFill>
        <p:spPr bwMode="auto">
          <a:xfrm>
            <a:off x="4800600" y="4191000"/>
            <a:ext cx="3924300" cy="2066925"/>
          </a:xfrm>
          <a:prstGeom prst="rect">
            <a:avLst/>
          </a:prstGeom>
          <a:noFill/>
          <a:ln w="9525">
            <a:noFill/>
            <a:miter lim="800000"/>
            <a:headEnd/>
            <a:tailEnd/>
          </a:ln>
        </p:spPr>
      </p:pic>
      <p:sp>
        <p:nvSpPr>
          <p:cNvPr id="12" name="Rectangle 11"/>
          <p:cNvSpPr/>
          <p:nvPr/>
        </p:nvSpPr>
        <p:spPr>
          <a:xfrm>
            <a:off x="4572000" y="6334780"/>
            <a:ext cx="4572000" cy="523220"/>
          </a:xfrm>
          <a:prstGeom prst="rect">
            <a:avLst/>
          </a:prstGeom>
        </p:spPr>
        <p:txBody>
          <a:bodyPr>
            <a:spAutoFit/>
          </a:bodyPr>
          <a:lstStyle/>
          <a:p>
            <a:pPr algn="ctr"/>
            <a:r>
              <a:rPr lang="en-US" sz="1400" dirty="0"/>
              <a:t>Tested cells are sorted into output bins according to the</a:t>
            </a:r>
          </a:p>
          <a:p>
            <a:pPr algn="ctr"/>
            <a:r>
              <a:rPr lang="en-US" sz="1400" dirty="0"/>
              <a:t>cell’s electrical performance.</a:t>
            </a: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lstStyle/>
          <a:p>
            <a:endParaRPr lang="en-US"/>
          </a:p>
        </p:txBody>
      </p:sp>
      <p:pic>
        <p:nvPicPr>
          <p:cNvPr id="15362" name="Picture 2" descr="E:\lecture10_Page_15.jpg"/>
          <p:cNvPicPr>
            <a:picLocks noChangeAspect="1" noChangeArrowheads="1"/>
          </p:cNvPicPr>
          <p:nvPr/>
        </p:nvPicPr>
        <p:blipFill>
          <a:blip r:embed="rId2"/>
          <a:srcRect/>
          <a:stretch>
            <a:fillRect/>
          </a:stretch>
        </p:blipFill>
        <p:spPr bwMode="auto">
          <a:xfrm>
            <a:off x="11113" y="11113"/>
            <a:ext cx="9121775" cy="6835775"/>
          </a:xfrm>
          <a:prstGeom prst="rect">
            <a:avLst/>
          </a:prstGeom>
          <a:noFill/>
        </p:spPr>
      </p:pic>
      <p:pic>
        <p:nvPicPr>
          <p:cNvPr id="15363" name="Picture 3"/>
          <p:cNvPicPr>
            <a:picLocks noChangeAspect="1" noChangeArrowheads="1"/>
          </p:cNvPicPr>
          <p:nvPr/>
        </p:nvPicPr>
        <p:blipFill>
          <a:blip r:embed="rId3" cstate="print"/>
          <a:srcRect/>
          <a:stretch>
            <a:fillRect/>
          </a:stretch>
        </p:blipFill>
        <p:spPr bwMode="auto">
          <a:xfrm>
            <a:off x="0" y="0"/>
            <a:ext cx="9144000" cy="6858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t>Step 2 :: Tab &amp; String Solar Cells</a:t>
            </a:r>
            <a:br>
              <a:rPr lang="en-US" b="1" dirty="0"/>
            </a:br>
            <a:endParaRPr lang="en-US" dirty="0"/>
          </a:p>
        </p:txBody>
      </p:sp>
      <p:sp>
        <p:nvSpPr>
          <p:cNvPr id="3" name="Content Placeholder 2"/>
          <p:cNvSpPr>
            <a:spLocks noGrp="1"/>
          </p:cNvSpPr>
          <p:nvPr>
            <p:ph idx="1"/>
          </p:nvPr>
        </p:nvSpPr>
        <p:spPr/>
        <p:txBody>
          <a:bodyPr/>
          <a:lstStyle/>
          <a:p>
            <a:r>
              <a:rPr lang="en-US" dirty="0"/>
              <a:t>Interconnect solar cells by soldering flat metal leads, or tabs, to cell contacts, producing solar cell strings. </a:t>
            </a:r>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lstStyle/>
          <a:p>
            <a:endParaRPr lang="en-US"/>
          </a:p>
        </p:txBody>
      </p:sp>
      <p:pic>
        <p:nvPicPr>
          <p:cNvPr id="16386" name="Picture 2" descr="E:\lecture10_Page_16.jpg"/>
          <p:cNvPicPr>
            <a:picLocks noChangeAspect="1" noChangeArrowheads="1"/>
          </p:cNvPicPr>
          <p:nvPr/>
        </p:nvPicPr>
        <p:blipFill>
          <a:blip r:embed="rId2"/>
          <a:srcRect/>
          <a:stretch>
            <a:fillRect/>
          </a:stretch>
        </p:blipFill>
        <p:spPr bwMode="auto">
          <a:xfrm>
            <a:off x="11113" y="11113"/>
            <a:ext cx="9121775" cy="6835775"/>
          </a:xfrm>
          <a:prstGeom prst="rect">
            <a:avLst/>
          </a:prstGeom>
          <a:noFill/>
        </p:spPr>
      </p:pic>
      <p:pic>
        <p:nvPicPr>
          <p:cNvPr id="16387" name="Picture 3" descr="C:\Users\mahdik\Downloads\Spi-Assembler-6000.jpg"/>
          <p:cNvPicPr>
            <a:picLocks noChangeAspect="1" noChangeArrowheads="1"/>
          </p:cNvPicPr>
          <p:nvPr/>
        </p:nvPicPr>
        <p:blipFill>
          <a:blip r:embed="rId3"/>
          <a:srcRect/>
          <a:stretch>
            <a:fillRect/>
          </a:stretch>
        </p:blipFill>
        <p:spPr bwMode="auto">
          <a:xfrm>
            <a:off x="990600" y="1676400"/>
            <a:ext cx="7010400" cy="4200525"/>
          </a:xfrm>
          <a:prstGeom prst="rect">
            <a:avLst/>
          </a:prstGeom>
          <a:noFill/>
        </p:spPr>
      </p:pic>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3600" b="1" dirty="0"/>
              <a:t>Step 3 :: Transfer Cell Strings onto Modules</a:t>
            </a:r>
            <a:r>
              <a:rPr lang="en-US" b="1" dirty="0"/>
              <a:t/>
            </a:r>
            <a:br>
              <a:rPr lang="en-US" b="1" dirty="0"/>
            </a:br>
            <a:endParaRPr lang="en-US" dirty="0"/>
          </a:p>
        </p:txBody>
      </p:sp>
      <p:sp>
        <p:nvSpPr>
          <p:cNvPr id="3" name="Content Placeholder 2"/>
          <p:cNvSpPr>
            <a:spLocks noGrp="1"/>
          </p:cNvSpPr>
          <p:nvPr>
            <p:ph idx="1"/>
          </p:nvPr>
        </p:nvSpPr>
        <p:spPr/>
        <p:txBody>
          <a:bodyPr/>
          <a:lstStyle/>
          <a:p>
            <a:r>
              <a:rPr lang="en-US" dirty="0"/>
              <a:t>Gently pick up and transfer interconnected solar cells, or strings, from storage trays onto module substrates, accurately aligning the strings to ensure module quality. </a:t>
            </a:r>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t>Step 4 :: Laminate Solar Modules</a:t>
            </a:r>
            <a:br>
              <a:rPr lang="en-US" b="1" dirty="0"/>
            </a:br>
            <a:endParaRPr lang="en-US" dirty="0"/>
          </a:p>
        </p:txBody>
      </p:sp>
      <p:sp>
        <p:nvSpPr>
          <p:cNvPr id="3" name="Content Placeholder 2"/>
          <p:cNvSpPr>
            <a:spLocks noGrp="1"/>
          </p:cNvSpPr>
          <p:nvPr>
            <p:ph idx="1"/>
          </p:nvPr>
        </p:nvSpPr>
        <p:spPr/>
        <p:txBody>
          <a:bodyPr/>
          <a:lstStyle/>
          <a:p>
            <a:r>
              <a:rPr lang="en-US" dirty="0"/>
              <a:t>Encapsulate solar modules with controlled heat, vacuum and pressure to form a uniform, environmentally-stable, composite structure.</a:t>
            </a:r>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3600" b="1" dirty="0"/>
              <a:t>Step 5 :: Trim, Frame &amp; Finish Module Assembly</a:t>
            </a:r>
            <a:r>
              <a:rPr lang="en-US" b="1" dirty="0"/>
              <a:t/>
            </a:r>
            <a:br>
              <a:rPr lang="en-US" b="1" dirty="0"/>
            </a:br>
            <a:endParaRPr lang="en-US" dirty="0"/>
          </a:p>
        </p:txBody>
      </p:sp>
      <p:sp>
        <p:nvSpPr>
          <p:cNvPr id="3" name="Content Placeholder 2"/>
          <p:cNvSpPr>
            <a:spLocks noGrp="1"/>
          </p:cNvSpPr>
          <p:nvPr>
            <p:ph idx="1"/>
          </p:nvPr>
        </p:nvSpPr>
        <p:spPr/>
        <p:txBody>
          <a:bodyPr/>
          <a:lstStyle/>
          <a:p>
            <a:r>
              <a:rPr lang="en-US" dirty="0"/>
              <a:t>Trim solar modules after lamination, install edge sealant and structural frames, and attach electrical junction boxes. Mount frames to seal the edges and add structure.</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err="1"/>
              <a:t>Polysilicon</a:t>
            </a:r>
            <a:r>
              <a:rPr lang="en-US" b="1" dirty="0"/>
              <a:t> to Ingots</a:t>
            </a:r>
            <a:br>
              <a:rPr lang="en-US" b="1" dirty="0"/>
            </a:br>
            <a:endParaRPr lang="en-US" dirty="0"/>
          </a:p>
        </p:txBody>
      </p:sp>
      <p:sp>
        <p:nvSpPr>
          <p:cNvPr id="3" name="Content Placeholder 2"/>
          <p:cNvSpPr>
            <a:spLocks noGrp="1"/>
          </p:cNvSpPr>
          <p:nvPr>
            <p:ph idx="1"/>
          </p:nvPr>
        </p:nvSpPr>
        <p:spPr/>
        <p:txBody>
          <a:bodyPr/>
          <a:lstStyle/>
          <a:p>
            <a:pPr algn="ctr">
              <a:buNone/>
            </a:pPr>
            <a:r>
              <a:rPr lang="en-US" dirty="0"/>
              <a:t> </a:t>
            </a:r>
            <a:r>
              <a:rPr lang="en-US" dirty="0" smtClean="0"/>
              <a:t>Crucible</a:t>
            </a:r>
          </a:p>
          <a:p>
            <a:pPr algn="ctr">
              <a:buNone/>
            </a:pPr>
            <a:r>
              <a:rPr lang="en-US" dirty="0" smtClean="0"/>
              <a:t>Furnace</a:t>
            </a:r>
          </a:p>
          <a:p>
            <a:pPr algn="ctr">
              <a:buNone/>
            </a:pPr>
            <a:r>
              <a:rPr lang="en-US" dirty="0" smtClean="0"/>
              <a:t>1500ºC</a:t>
            </a:r>
          </a:p>
          <a:p>
            <a:pPr algn="ctr">
              <a:buNone/>
            </a:pPr>
            <a:r>
              <a:rPr lang="en-US" dirty="0" err="1" smtClean="0"/>
              <a:t>Crystalization</a:t>
            </a:r>
            <a:r>
              <a:rPr lang="en-US" dirty="0" smtClean="0"/>
              <a:t> </a:t>
            </a:r>
            <a:r>
              <a:rPr lang="en-US" dirty="0"/>
              <a:t>into a </a:t>
            </a:r>
            <a:r>
              <a:rPr lang="en-US" dirty="0" smtClean="0"/>
              <a:t>solid state</a:t>
            </a:r>
          </a:p>
          <a:p>
            <a:pPr algn="ctr">
              <a:buNone/>
            </a:pPr>
            <a:r>
              <a:rPr lang="en-US" dirty="0" smtClean="0"/>
              <a:t>Cooling </a:t>
            </a:r>
            <a:r>
              <a:rPr lang="en-US" dirty="0"/>
              <a:t>from </a:t>
            </a:r>
            <a:r>
              <a:rPr lang="en-US" dirty="0" smtClean="0"/>
              <a:t>the </a:t>
            </a:r>
            <a:r>
              <a:rPr lang="en-US" dirty="0"/>
              <a:t>base </a:t>
            </a:r>
            <a:r>
              <a:rPr lang="en-US" dirty="0" smtClean="0"/>
              <a:t>up</a:t>
            </a:r>
          </a:p>
          <a:p>
            <a:pPr algn="ctr">
              <a:buNone/>
            </a:pPr>
            <a:r>
              <a:rPr lang="en-US" dirty="0" smtClean="0"/>
              <a:t>Rising of the few remaining </a:t>
            </a:r>
            <a:r>
              <a:rPr lang="en-US" dirty="0"/>
              <a:t>impurities </a:t>
            </a:r>
            <a:r>
              <a:rPr lang="en-US" dirty="0" smtClean="0"/>
              <a:t>to </a:t>
            </a:r>
            <a:r>
              <a:rPr lang="en-US" dirty="0"/>
              <a:t>the </a:t>
            </a:r>
            <a:r>
              <a:rPr lang="en-US" dirty="0" smtClean="0"/>
              <a:t>top</a:t>
            </a:r>
          </a:p>
          <a:p>
            <a:pPr algn="ctr">
              <a:buNone/>
            </a:pPr>
            <a:r>
              <a:rPr lang="en-US" dirty="0" err="1" smtClean="0"/>
              <a:t>Multicrystalline</a:t>
            </a:r>
            <a:r>
              <a:rPr lang="en-US" dirty="0" smtClean="0"/>
              <a:t> </a:t>
            </a:r>
            <a:r>
              <a:rPr lang="en-US" dirty="0"/>
              <a:t>ingot of extremely pure silicon</a:t>
            </a:r>
          </a:p>
        </p:txBody>
      </p:sp>
      <p:pic>
        <p:nvPicPr>
          <p:cNvPr id="25602" name="Picture 2" descr="C:\Users\mahdik\Downloads\SiliconBlocks.jpg"/>
          <p:cNvPicPr>
            <a:picLocks noChangeAspect="1" noChangeArrowheads="1"/>
          </p:cNvPicPr>
          <p:nvPr/>
        </p:nvPicPr>
        <p:blipFill>
          <a:blip r:embed="rId2"/>
          <a:srcRect/>
          <a:stretch>
            <a:fillRect/>
          </a:stretch>
        </p:blipFill>
        <p:spPr bwMode="auto">
          <a:xfrm>
            <a:off x="7162800" y="685800"/>
            <a:ext cx="1524000" cy="1524000"/>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ox(i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ox(in)">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box(in)">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4" presetClass="entr" presetSubtype="16"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box(in)">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4" presetClass="entr" presetSubtype="16"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box(in)">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blinds(horizontal)">
                                      <p:cBhvr>
                                        <p:cTn id="32" dur="5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4" presetClass="entr" presetSubtype="16" fill="hold"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box(in)">
                                      <p:cBhvr>
                                        <p:cTn id="37"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t>Step 6 :: Test Module Performance</a:t>
            </a:r>
            <a:br>
              <a:rPr lang="en-US" b="1" dirty="0"/>
            </a:br>
            <a:endParaRPr lang="en-US" dirty="0"/>
          </a:p>
        </p:txBody>
      </p:sp>
      <p:sp>
        <p:nvSpPr>
          <p:cNvPr id="3" name="Content Placeholder 2"/>
          <p:cNvSpPr>
            <a:spLocks noGrp="1"/>
          </p:cNvSpPr>
          <p:nvPr>
            <p:ph idx="1"/>
          </p:nvPr>
        </p:nvSpPr>
        <p:spPr/>
        <p:txBody>
          <a:bodyPr/>
          <a:lstStyle/>
          <a:p>
            <a:r>
              <a:rPr lang="en-US" dirty="0"/>
              <a:t>Test the electrical performance of photovoltaic modules under simulated sunlight conditions. </a:t>
            </a:r>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lstStyle/>
          <a:p>
            <a:endParaRPr lang="en-US"/>
          </a:p>
        </p:txBody>
      </p:sp>
      <p:pic>
        <p:nvPicPr>
          <p:cNvPr id="17410" name="Picture 2" descr="E:\lecture10_Page_17.jpg"/>
          <p:cNvPicPr>
            <a:picLocks noChangeAspect="1" noChangeArrowheads="1"/>
          </p:cNvPicPr>
          <p:nvPr/>
        </p:nvPicPr>
        <p:blipFill>
          <a:blip r:embed="rId2"/>
          <a:srcRect/>
          <a:stretch>
            <a:fillRect/>
          </a:stretch>
        </p:blipFill>
        <p:spPr bwMode="auto">
          <a:xfrm>
            <a:off x="11113" y="11113"/>
            <a:ext cx="9121775" cy="6835775"/>
          </a:xfrm>
          <a:prstGeom prst="rect">
            <a:avLst/>
          </a:prstGeom>
          <a:noFill/>
        </p:spPr>
      </p:pic>
      <p:pic>
        <p:nvPicPr>
          <p:cNvPr id="17411" name="Picture 3" descr="C:\Users\mahdik\Downloads\Spi-Laminator.jpg"/>
          <p:cNvPicPr>
            <a:picLocks noChangeAspect="1" noChangeArrowheads="1"/>
          </p:cNvPicPr>
          <p:nvPr/>
        </p:nvPicPr>
        <p:blipFill>
          <a:blip r:embed="rId3"/>
          <a:srcRect/>
          <a:stretch>
            <a:fillRect/>
          </a:stretch>
        </p:blipFill>
        <p:spPr bwMode="auto">
          <a:xfrm>
            <a:off x="685800" y="1905000"/>
            <a:ext cx="3810000" cy="1905000"/>
          </a:xfrm>
          <a:prstGeom prst="rect">
            <a:avLst/>
          </a:prstGeom>
          <a:noFill/>
        </p:spPr>
      </p:pic>
      <p:pic>
        <p:nvPicPr>
          <p:cNvPr id="17412" name="Picture 4" descr="C:\Users\mahdik\Downloads\Spi-Frame-Press.jpg"/>
          <p:cNvPicPr>
            <a:picLocks noChangeAspect="1" noChangeArrowheads="1"/>
          </p:cNvPicPr>
          <p:nvPr/>
        </p:nvPicPr>
        <p:blipFill>
          <a:blip r:embed="rId4"/>
          <a:srcRect/>
          <a:stretch>
            <a:fillRect/>
          </a:stretch>
        </p:blipFill>
        <p:spPr bwMode="auto">
          <a:xfrm>
            <a:off x="4419600" y="1981200"/>
            <a:ext cx="3886200" cy="1981200"/>
          </a:xfrm>
          <a:prstGeom prst="rect">
            <a:avLst/>
          </a:prstGeom>
          <a:noFill/>
        </p:spPr>
      </p:pic>
      <p:pic>
        <p:nvPicPr>
          <p:cNvPr id="17413" name="Picture 5" descr="C:\Users\mahdik\Downloads\jboxer.jpg"/>
          <p:cNvPicPr>
            <a:picLocks noChangeAspect="1" noChangeArrowheads="1"/>
          </p:cNvPicPr>
          <p:nvPr/>
        </p:nvPicPr>
        <p:blipFill>
          <a:blip r:embed="rId5"/>
          <a:srcRect/>
          <a:stretch>
            <a:fillRect/>
          </a:stretch>
        </p:blipFill>
        <p:spPr bwMode="auto">
          <a:xfrm>
            <a:off x="2209800" y="4343400"/>
            <a:ext cx="3962400" cy="2345666"/>
          </a:xfrm>
          <a:prstGeom prst="rect">
            <a:avLst/>
          </a:prstGeom>
          <a:noFill/>
        </p:spPr>
      </p:pic>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lstStyle/>
          <a:p>
            <a:endParaRPr lang="en-US"/>
          </a:p>
        </p:txBody>
      </p:sp>
      <p:pic>
        <p:nvPicPr>
          <p:cNvPr id="18434" name="Picture 2" descr="E:\lecture10_Page_18.jpg"/>
          <p:cNvPicPr>
            <a:picLocks noChangeAspect="1" noChangeArrowheads="1"/>
          </p:cNvPicPr>
          <p:nvPr/>
        </p:nvPicPr>
        <p:blipFill>
          <a:blip r:embed="rId2"/>
          <a:srcRect/>
          <a:stretch>
            <a:fillRect/>
          </a:stretch>
        </p:blipFill>
        <p:spPr bwMode="auto">
          <a:xfrm>
            <a:off x="11113" y="11113"/>
            <a:ext cx="9121775" cy="6835775"/>
          </a:xfrm>
          <a:prstGeom prst="rect">
            <a:avLst/>
          </a:prstGeom>
          <a:noFill/>
        </p:spPr>
      </p:pic>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lstStyle/>
          <a:p>
            <a:endParaRPr lang="en-US"/>
          </a:p>
        </p:txBody>
      </p:sp>
      <p:pic>
        <p:nvPicPr>
          <p:cNvPr id="19458" name="Picture 2" descr="E:\lecture10_Page_19.jpg"/>
          <p:cNvPicPr>
            <a:picLocks noChangeAspect="1" noChangeArrowheads="1"/>
          </p:cNvPicPr>
          <p:nvPr/>
        </p:nvPicPr>
        <p:blipFill>
          <a:blip r:embed="rId2"/>
          <a:srcRect/>
          <a:stretch>
            <a:fillRect/>
          </a:stretch>
        </p:blipFill>
        <p:spPr bwMode="auto">
          <a:xfrm>
            <a:off x="11113" y="11113"/>
            <a:ext cx="9121775" cy="6835775"/>
          </a:xfrm>
          <a:prstGeom prst="rect">
            <a:avLst/>
          </a:prstGeom>
          <a:noFill/>
        </p:spPr>
      </p:pic>
      <p:pic>
        <p:nvPicPr>
          <p:cNvPr id="29697" name="Picture 1" descr="C:\Users\mahdik\Downloads\0602woz1.jpg"/>
          <p:cNvPicPr>
            <a:picLocks noChangeAspect="1" noChangeArrowheads="1"/>
          </p:cNvPicPr>
          <p:nvPr/>
        </p:nvPicPr>
        <p:blipFill>
          <a:blip r:embed="rId3"/>
          <a:srcRect/>
          <a:stretch>
            <a:fillRect/>
          </a:stretch>
        </p:blipFill>
        <p:spPr bwMode="auto">
          <a:xfrm>
            <a:off x="152400" y="1752600"/>
            <a:ext cx="4419600" cy="3076575"/>
          </a:xfrm>
          <a:prstGeom prst="rect">
            <a:avLst/>
          </a:prstGeom>
          <a:noFill/>
        </p:spPr>
      </p:pic>
      <p:pic>
        <p:nvPicPr>
          <p:cNvPr id="29698" name="Picture 2" descr="C:\Users\mahdik\Downloads\RTEmagicC_Celtechnologie2_jpg.jpg"/>
          <p:cNvPicPr>
            <a:picLocks noChangeAspect="1" noChangeArrowheads="1"/>
          </p:cNvPicPr>
          <p:nvPr/>
        </p:nvPicPr>
        <p:blipFill>
          <a:blip r:embed="rId4"/>
          <a:srcRect/>
          <a:stretch>
            <a:fillRect/>
          </a:stretch>
        </p:blipFill>
        <p:spPr bwMode="auto">
          <a:xfrm>
            <a:off x="4572000" y="1752600"/>
            <a:ext cx="4279900" cy="3124200"/>
          </a:xfrm>
          <a:prstGeom prst="rect">
            <a:avLst/>
          </a:prstGeom>
          <a:noFill/>
        </p:spPr>
      </p:pic>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lstStyle/>
          <a:p>
            <a:endParaRPr lang="en-US" dirty="0"/>
          </a:p>
        </p:txBody>
      </p:sp>
      <p:pic>
        <p:nvPicPr>
          <p:cNvPr id="20483" name="Picture 3" descr="E:\lecture10_Page_20.jpg"/>
          <p:cNvPicPr>
            <a:picLocks noChangeAspect="1" noChangeArrowheads="1"/>
          </p:cNvPicPr>
          <p:nvPr/>
        </p:nvPicPr>
        <p:blipFill>
          <a:blip r:embed="rId2"/>
          <a:srcRect/>
          <a:stretch>
            <a:fillRect/>
          </a:stretch>
        </p:blipFill>
        <p:spPr bwMode="auto">
          <a:xfrm>
            <a:off x="11113" y="11113"/>
            <a:ext cx="9121775" cy="6835775"/>
          </a:xfrm>
          <a:prstGeom prst="rect">
            <a:avLst/>
          </a:prstGeom>
          <a:noFill/>
        </p:spPr>
      </p:pic>
      <p:pic>
        <p:nvPicPr>
          <p:cNvPr id="20484" name="Picture 4" descr="C:\Users\mahdik\Downloads\vac_660_pict_4.jpg"/>
          <p:cNvPicPr>
            <a:picLocks noChangeAspect="1" noChangeArrowheads="1"/>
          </p:cNvPicPr>
          <p:nvPr/>
        </p:nvPicPr>
        <p:blipFill>
          <a:blip r:embed="rId3"/>
          <a:srcRect/>
          <a:stretch>
            <a:fillRect/>
          </a:stretch>
        </p:blipFill>
        <p:spPr bwMode="auto">
          <a:xfrm>
            <a:off x="228600" y="1676400"/>
            <a:ext cx="4800600" cy="2732227"/>
          </a:xfrm>
          <a:prstGeom prst="rect">
            <a:avLst/>
          </a:prstGeom>
          <a:noFill/>
        </p:spPr>
      </p:pic>
      <p:pic>
        <p:nvPicPr>
          <p:cNvPr id="20485" name="Picture 5" descr="C:\Users\mahdik\Downloads\iBZPV_Jonas_Redemann_Bernou.jpg"/>
          <p:cNvPicPr>
            <a:picLocks noChangeAspect="1" noChangeArrowheads="1"/>
          </p:cNvPicPr>
          <p:nvPr/>
        </p:nvPicPr>
        <p:blipFill>
          <a:blip r:embed="rId4"/>
          <a:srcRect/>
          <a:stretch>
            <a:fillRect/>
          </a:stretch>
        </p:blipFill>
        <p:spPr bwMode="auto">
          <a:xfrm>
            <a:off x="5029200" y="1295400"/>
            <a:ext cx="3581400" cy="3536442"/>
          </a:xfrm>
          <a:prstGeom prst="rect">
            <a:avLst/>
          </a:prstGeom>
          <a:noFill/>
        </p:spPr>
      </p:pic>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21506" name="Picture 2" descr="E:\lecture10_Page_21.jpg"/>
          <p:cNvPicPr>
            <a:picLocks noChangeAspect="1" noChangeArrowheads="1"/>
          </p:cNvPicPr>
          <p:nvPr/>
        </p:nvPicPr>
        <p:blipFill>
          <a:blip r:embed="rId2"/>
          <a:srcRect/>
          <a:stretch>
            <a:fillRect/>
          </a:stretch>
        </p:blipFill>
        <p:spPr bwMode="auto">
          <a:xfrm>
            <a:off x="11113" y="11113"/>
            <a:ext cx="9121775" cy="6835775"/>
          </a:xfrm>
          <a:prstGeom prst="rect">
            <a:avLst/>
          </a:prstGeom>
          <a:noFill/>
        </p:spPr>
      </p:pic>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lstStyle/>
          <a:p>
            <a:endParaRPr lang="en-US" dirty="0"/>
          </a:p>
        </p:txBody>
      </p:sp>
      <p:pic>
        <p:nvPicPr>
          <p:cNvPr id="22531" name="Picture 3" descr="E:\lecture10_Page_22.jpg"/>
          <p:cNvPicPr>
            <a:picLocks noChangeAspect="1" noChangeArrowheads="1"/>
          </p:cNvPicPr>
          <p:nvPr/>
        </p:nvPicPr>
        <p:blipFill>
          <a:blip r:embed="rId2"/>
          <a:srcRect/>
          <a:stretch>
            <a:fillRect/>
          </a:stretch>
        </p:blipFill>
        <p:spPr bwMode="auto">
          <a:xfrm>
            <a:off x="11113" y="11113"/>
            <a:ext cx="9121775" cy="6835775"/>
          </a:xfrm>
          <a:prstGeom prst="rect">
            <a:avLst/>
          </a:prstGeom>
          <a:noFill/>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t>Ingots to Wafers</a:t>
            </a:r>
            <a:br>
              <a:rPr lang="en-US" b="1" dirty="0"/>
            </a:br>
            <a:endParaRPr lang="en-US" dirty="0"/>
          </a:p>
        </p:txBody>
      </p:sp>
      <p:sp>
        <p:nvSpPr>
          <p:cNvPr id="3" name="Content Placeholder 2"/>
          <p:cNvSpPr>
            <a:spLocks noGrp="1"/>
          </p:cNvSpPr>
          <p:nvPr>
            <p:ph idx="1"/>
          </p:nvPr>
        </p:nvSpPr>
        <p:spPr/>
        <p:txBody>
          <a:bodyPr/>
          <a:lstStyle/>
          <a:p>
            <a:pPr algn="ctr">
              <a:buNone/>
            </a:pPr>
            <a:r>
              <a:rPr lang="en-US" dirty="0" smtClean="0"/>
              <a:t>Cut </a:t>
            </a:r>
            <a:r>
              <a:rPr lang="en-US" dirty="0"/>
              <a:t>into smaller </a:t>
            </a:r>
            <a:r>
              <a:rPr lang="en-US" dirty="0" smtClean="0"/>
              <a:t>bricks</a:t>
            </a:r>
          </a:p>
          <a:p>
            <a:pPr algn="ctr">
              <a:buNone/>
            </a:pPr>
            <a:r>
              <a:rPr lang="en-US" dirty="0" smtClean="0"/>
              <a:t>High-precision </a:t>
            </a:r>
            <a:r>
              <a:rPr lang="en-US" dirty="0"/>
              <a:t>wire </a:t>
            </a:r>
            <a:r>
              <a:rPr lang="en-US" dirty="0" smtClean="0"/>
              <a:t>saws</a:t>
            </a:r>
          </a:p>
          <a:p>
            <a:pPr algn="ctr">
              <a:buNone/>
            </a:pPr>
            <a:r>
              <a:rPr lang="en-US" dirty="0" smtClean="0"/>
              <a:t>Cut </a:t>
            </a:r>
            <a:r>
              <a:rPr lang="en-US" dirty="0"/>
              <a:t>into very thin slices, known as </a:t>
            </a:r>
            <a:r>
              <a:rPr lang="en-US" dirty="0" smtClean="0"/>
              <a:t>'wafers‘</a:t>
            </a:r>
          </a:p>
          <a:p>
            <a:pPr algn="ctr">
              <a:buNone/>
            </a:pPr>
            <a:endParaRPr lang="en-US" dirty="0"/>
          </a:p>
          <a:p>
            <a:pPr algn="ctr">
              <a:buNone/>
            </a:pPr>
            <a:endParaRPr lang="en-US" dirty="0" smtClean="0"/>
          </a:p>
          <a:p>
            <a:pPr algn="ctr">
              <a:buNone/>
            </a:pPr>
            <a:r>
              <a:rPr lang="en-US" dirty="0"/>
              <a:t>The thickness of the wafer </a:t>
            </a:r>
            <a:endParaRPr lang="en-US" dirty="0" smtClean="0"/>
          </a:p>
          <a:p>
            <a:pPr algn="ctr">
              <a:buNone/>
            </a:pPr>
            <a:r>
              <a:rPr lang="en-US" dirty="0" smtClean="0"/>
              <a:t>as </a:t>
            </a:r>
            <a:r>
              <a:rPr lang="en-US" dirty="0"/>
              <a:t>low as one </a:t>
            </a:r>
            <a:r>
              <a:rPr lang="en-US" dirty="0" smtClean="0"/>
              <a:t>fifth </a:t>
            </a:r>
            <a:r>
              <a:rPr lang="en-US" dirty="0"/>
              <a:t>of a </a:t>
            </a:r>
            <a:r>
              <a:rPr lang="en-US" dirty="0" smtClean="0"/>
              <a:t>millimeter.</a:t>
            </a:r>
            <a:endParaRPr lang="en-US" dirty="0"/>
          </a:p>
        </p:txBody>
      </p:sp>
      <p:pic>
        <p:nvPicPr>
          <p:cNvPr id="26626" name="Picture 2" descr="C:\Users\mahdik\Downloads\SiliconWafers.jpg"/>
          <p:cNvPicPr>
            <a:picLocks noChangeAspect="1" noChangeArrowheads="1"/>
          </p:cNvPicPr>
          <p:nvPr/>
        </p:nvPicPr>
        <p:blipFill>
          <a:blip r:embed="rId2"/>
          <a:srcRect/>
          <a:stretch>
            <a:fillRect/>
          </a:stretch>
        </p:blipFill>
        <p:spPr bwMode="auto">
          <a:xfrm>
            <a:off x="7391400" y="609600"/>
            <a:ext cx="1524000" cy="1524000"/>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ox(i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ox(in)">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box(in)">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4" presetClass="entr" presetSubtype="16" fill="hold" nodeType="clickEffect">
                                  <p:stCondLst>
                                    <p:cond delay="0"/>
                                  </p:stCondLst>
                                  <p:childTnLst>
                                    <p:set>
                                      <p:cBhvr>
                                        <p:cTn id="21" dur="1" fill="hold">
                                          <p:stCondLst>
                                            <p:cond delay="0"/>
                                          </p:stCondLst>
                                        </p:cTn>
                                        <p:tgtEl>
                                          <p:spTgt spid="3">
                                            <p:txEl>
                                              <p:pRg st="5" end="5"/>
                                            </p:txEl>
                                          </p:spTgt>
                                        </p:tgtEl>
                                        <p:attrNameLst>
                                          <p:attrName>style.visibility</p:attrName>
                                        </p:attrNameLst>
                                      </p:cBhvr>
                                      <p:to>
                                        <p:strVal val="visible"/>
                                      </p:to>
                                    </p:set>
                                    <p:animEffect transition="in" filter="box(in)">
                                      <p:cBhvr>
                                        <p:cTn id="22" dur="500"/>
                                        <p:tgtEl>
                                          <p:spTgt spid="3">
                                            <p:txEl>
                                              <p:pRg st="5" end="5"/>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4" presetClass="entr" presetSubtype="16" fill="hold"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animEffect transition="in" filter="box(in)">
                                      <p:cBhvr>
                                        <p:cTn id="27"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t>Wafers to Cells</a:t>
            </a:r>
            <a:r>
              <a:rPr lang="en-US" dirty="0"/>
              <a:t/>
            </a:r>
            <a:br>
              <a:rPr lang="en-US" dirty="0"/>
            </a:br>
            <a:endParaRPr lang="en-US" dirty="0"/>
          </a:p>
        </p:txBody>
      </p:sp>
      <p:sp>
        <p:nvSpPr>
          <p:cNvPr id="3" name="Content Placeholder 2"/>
          <p:cNvSpPr>
            <a:spLocks noGrp="1"/>
          </p:cNvSpPr>
          <p:nvPr>
            <p:ph idx="1"/>
          </p:nvPr>
        </p:nvSpPr>
        <p:spPr>
          <a:xfrm>
            <a:off x="228600" y="1295400"/>
            <a:ext cx="8610600" cy="5334000"/>
          </a:xfrm>
        </p:spPr>
        <p:txBody>
          <a:bodyPr>
            <a:normAutofit/>
          </a:bodyPr>
          <a:lstStyle/>
          <a:p>
            <a:pPr algn="ctr">
              <a:buNone/>
            </a:pPr>
            <a:r>
              <a:rPr lang="en-US" sz="2400" b="1" dirty="0"/>
              <a:t>An alkaline </a:t>
            </a:r>
            <a:r>
              <a:rPr lang="en-US" sz="2400" b="1" dirty="0" smtClean="0"/>
              <a:t>solution:</a:t>
            </a:r>
          </a:p>
          <a:p>
            <a:pPr algn="ctr">
              <a:buNone/>
            </a:pPr>
            <a:r>
              <a:rPr lang="en-US" sz="2400" dirty="0" smtClean="0"/>
              <a:t>To </a:t>
            </a:r>
            <a:r>
              <a:rPr lang="en-US" sz="2400" dirty="0"/>
              <a:t>smooth away any damage the wire saws may </a:t>
            </a:r>
            <a:r>
              <a:rPr lang="en-US" sz="2400" dirty="0" smtClean="0"/>
              <a:t>have caused</a:t>
            </a:r>
          </a:p>
          <a:p>
            <a:pPr algn="ctr">
              <a:buNone/>
            </a:pPr>
            <a:r>
              <a:rPr lang="en-US" sz="2400" b="1" dirty="0" smtClean="0"/>
              <a:t>Etching </a:t>
            </a:r>
            <a:r>
              <a:rPr lang="en-US" sz="2400" b="1" dirty="0"/>
              <a:t>of the outer </a:t>
            </a:r>
            <a:r>
              <a:rPr lang="en-US" sz="2400" b="1" dirty="0" smtClean="0"/>
              <a:t>face:</a:t>
            </a:r>
            <a:endParaRPr lang="en-US" sz="2400" b="1" dirty="0"/>
          </a:p>
          <a:p>
            <a:pPr algn="ctr">
              <a:buNone/>
            </a:pPr>
            <a:r>
              <a:rPr lang="en-US" sz="2400" dirty="0" smtClean="0"/>
              <a:t>To </a:t>
            </a:r>
            <a:r>
              <a:rPr lang="en-US" sz="2400" dirty="0"/>
              <a:t>give the surface a texture to increase the level of sunlight </a:t>
            </a:r>
            <a:r>
              <a:rPr lang="en-US" sz="2400" dirty="0" smtClean="0"/>
              <a:t>absorbed</a:t>
            </a:r>
          </a:p>
          <a:p>
            <a:pPr algn="ctr">
              <a:buNone/>
            </a:pPr>
            <a:r>
              <a:rPr lang="en-US" sz="2400" b="1" dirty="0" smtClean="0"/>
              <a:t>A </a:t>
            </a:r>
            <a:r>
              <a:rPr lang="en-US" sz="2400" b="1" dirty="0" err="1" smtClean="0"/>
              <a:t>dopant</a:t>
            </a:r>
            <a:r>
              <a:rPr lang="en-US" sz="2400" b="1" dirty="0" smtClean="0"/>
              <a:t> element:</a:t>
            </a:r>
          </a:p>
          <a:p>
            <a:pPr algn="ctr">
              <a:buNone/>
            </a:pPr>
            <a:r>
              <a:rPr lang="en-US" sz="2400" dirty="0" smtClean="0"/>
              <a:t>In order </a:t>
            </a:r>
            <a:r>
              <a:rPr lang="en-US" sz="2400" dirty="0"/>
              <a:t>to alter the optical/electrical properties of the </a:t>
            </a:r>
            <a:r>
              <a:rPr lang="en-US" sz="2400" dirty="0" smtClean="0"/>
              <a:t>semiconductor</a:t>
            </a:r>
          </a:p>
          <a:p>
            <a:pPr algn="ctr">
              <a:buNone/>
            </a:pPr>
            <a:r>
              <a:rPr lang="en-US" sz="2400" b="1" dirty="0" smtClean="0"/>
              <a:t>Thin </a:t>
            </a:r>
            <a:r>
              <a:rPr lang="en-US" sz="2400" b="1" dirty="0"/>
              <a:t>layer of anti-reflecting </a:t>
            </a:r>
            <a:r>
              <a:rPr lang="en-US" sz="2400" b="1" dirty="0" smtClean="0"/>
              <a:t>material:</a:t>
            </a:r>
          </a:p>
          <a:p>
            <a:pPr algn="ctr">
              <a:buNone/>
            </a:pPr>
            <a:r>
              <a:rPr lang="en-US" sz="2400" dirty="0" smtClean="0"/>
              <a:t>To maximize </a:t>
            </a:r>
            <a:r>
              <a:rPr lang="en-US" sz="2400" dirty="0"/>
              <a:t>light </a:t>
            </a:r>
            <a:r>
              <a:rPr lang="en-US" sz="2400" dirty="0" smtClean="0"/>
              <a:t>absorption</a:t>
            </a:r>
          </a:p>
          <a:p>
            <a:pPr algn="ctr">
              <a:buNone/>
            </a:pPr>
            <a:r>
              <a:rPr lang="en-US" sz="2400" b="1" dirty="0" smtClean="0"/>
              <a:t>Screen-printing:</a:t>
            </a:r>
          </a:p>
          <a:p>
            <a:pPr algn="ctr">
              <a:buNone/>
            </a:pPr>
            <a:r>
              <a:rPr lang="en-US" sz="2400" dirty="0" smtClean="0"/>
              <a:t>To add </a:t>
            </a:r>
            <a:r>
              <a:rPr lang="en-US" sz="2400" dirty="0"/>
              <a:t>electrical contacts</a:t>
            </a:r>
          </a:p>
          <a:p>
            <a:pPr algn="ctr">
              <a:buNone/>
            </a:pPr>
            <a:endParaRPr lang="en-US" sz="2400" dirty="0" smtClean="0"/>
          </a:p>
          <a:p>
            <a:pPr algn="ctr">
              <a:buNone/>
            </a:pPr>
            <a:endParaRPr lang="en-US" sz="2400" dirty="0"/>
          </a:p>
        </p:txBody>
      </p:sp>
      <p:pic>
        <p:nvPicPr>
          <p:cNvPr id="27653" name="Picture 5"/>
          <p:cNvPicPr>
            <a:picLocks noChangeAspect="1" noChangeArrowheads="1"/>
          </p:cNvPicPr>
          <p:nvPr/>
        </p:nvPicPr>
        <p:blipFill>
          <a:blip r:embed="rId2"/>
          <a:srcRect/>
          <a:stretch>
            <a:fillRect/>
          </a:stretch>
        </p:blipFill>
        <p:spPr bwMode="auto">
          <a:xfrm>
            <a:off x="7391400" y="685800"/>
            <a:ext cx="1504950" cy="9144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ox(i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ox(in)">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box(in)">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4" presetClass="entr" presetSubtype="16"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box(in)">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4" presetClass="entr" presetSubtype="16"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box(in)">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4" presetClass="entr" presetSubtype="16" fill="hold"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box(in)">
                                      <p:cBhvr>
                                        <p:cTn id="32" dur="5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4" presetClass="entr" presetSubtype="16" fill="hold"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box(in)">
                                      <p:cBhvr>
                                        <p:cTn id="37" dur="500"/>
                                        <p:tgtEl>
                                          <p:spTgt spid="3">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4" presetClass="entr" presetSubtype="16" fill="hold" nodeType="clickEffect">
                                  <p:stCondLst>
                                    <p:cond delay="0"/>
                                  </p:stCondLst>
                                  <p:childTnLst>
                                    <p:set>
                                      <p:cBhvr>
                                        <p:cTn id="41" dur="1" fill="hold">
                                          <p:stCondLst>
                                            <p:cond delay="0"/>
                                          </p:stCondLst>
                                        </p:cTn>
                                        <p:tgtEl>
                                          <p:spTgt spid="3">
                                            <p:txEl>
                                              <p:pRg st="7" end="7"/>
                                            </p:txEl>
                                          </p:spTgt>
                                        </p:tgtEl>
                                        <p:attrNameLst>
                                          <p:attrName>style.visibility</p:attrName>
                                        </p:attrNameLst>
                                      </p:cBhvr>
                                      <p:to>
                                        <p:strVal val="visible"/>
                                      </p:to>
                                    </p:set>
                                    <p:animEffect transition="in" filter="box(in)">
                                      <p:cBhvr>
                                        <p:cTn id="42" dur="500"/>
                                        <p:tgtEl>
                                          <p:spTgt spid="3">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4" presetClass="entr" presetSubtype="16" fill="hold" nodeType="clickEffect">
                                  <p:stCondLst>
                                    <p:cond delay="0"/>
                                  </p:stCondLst>
                                  <p:childTnLst>
                                    <p:set>
                                      <p:cBhvr>
                                        <p:cTn id="46" dur="1" fill="hold">
                                          <p:stCondLst>
                                            <p:cond delay="0"/>
                                          </p:stCondLst>
                                        </p:cTn>
                                        <p:tgtEl>
                                          <p:spTgt spid="3">
                                            <p:txEl>
                                              <p:pRg st="8" end="8"/>
                                            </p:txEl>
                                          </p:spTgt>
                                        </p:tgtEl>
                                        <p:attrNameLst>
                                          <p:attrName>style.visibility</p:attrName>
                                        </p:attrNameLst>
                                      </p:cBhvr>
                                      <p:to>
                                        <p:strVal val="visible"/>
                                      </p:to>
                                    </p:set>
                                    <p:animEffect transition="in" filter="box(in)">
                                      <p:cBhvr>
                                        <p:cTn id="47" dur="500"/>
                                        <p:tgtEl>
                                          <p:spTgt spid="3">
                                            <p:txEl>
                                              <p:pRg st="8" end="8"/>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4" presetClass="entr" presetSubtype="16" fill="hold" nodeType="clickEffect">
                                  <p:stCondLst>
                                    <p:cond delay="0"/>
                                  </p:stCondLst>
                                  <p:childTnLst>
                                    <p:set>
                                      <p:cBhvr>
                                        <p:cTn id="51" dur="1" fill="hold">
                                          <p:stCondLst>
                                            <p:cond delay="0"/>
                                          </p:stCondLst>
                                        </p:cTn>
                                        <p:tgtEl>
                                          <p:spTgt spid="3">
                                            <p:txEl>
                                              <p:pRg st="9" end="9"/>
                                            </p:txEl>
                                          </p:spTgt>
                                        </p:tgtEl>
                                        <p:attrNameLst>
                                          <p:attrName>style.visibility</p:attrName>
                                        </p:attrNameLst>
                                      </p:cBhvr>
                                      <p:to>
                                        <p:strVal val="visible"/>
                                      </p:to>
                                    </p:set>
                                    <p:animEffect transition="in" filter="box(in)">
                                      <p:cBhvr>
                                        <p:cTn id="52" dur="500"/>
                                        <p:tgtEl>
                                          <p:spTgt spid="3">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t>Cells to Modules</a:t>
            </a:r>
            <a:br>
              <a:rPr lang="en-US" b="1" dirty="0"/>
            </a:br>
            <a:endParaRPr lang="en-US" dirty="0"/>
          </a:p>
        </p:txBody>
      </p:sp>
      <p:sp>
        <p:nvSpPr>
          <p:cNvPr id="6" name="Content Placeholder 5"/>
          <p:cNvSpPr>
            <a:spLocks noGrp="1"/>
          </p:cNvSpPr>
          <p:nvPr>
            <p:ph idx="1"/>
          </p:nvPr>
        </p:nvSpPr>
        <p:spPr/>
        <p:txBody>
          <a:bodyPr/>
          <a:lstStyle/>
          <a:p>
            <a:pPr algn="ctr">
              <a:buNone/>
            </a:pPr>
            <a:r>
              <a:rPr lang="en-US" dirty="0"/>
              <a:t>Solar cells are the heart of solar modules. </a:t>
            </a:r>
            <a:endParaRPr lang="en-US" dirty="0" smtClean="0"/>
          </a:p>
          <a:p>
            <a:pPr algn="ctr">
              <a:buNone/>
            </a:pPr>
            <a:endParaRPr lang="en-US" dirty="0" smtClean="0"/>
          </a:p>
          <a:p>
            <a:pPr algn="ctr">
              <a:buNone/>
            </a:pPr>
            <a:r>
              <a:rPr lang="en-US" dirty="0" smtClean="0"/>
              <a:t>The </a:t>
            </a:r>
            <a:r>
              <a:rPr lang="en-US" dirty="0"/>
              <a:t>cells are connected into strings that are then encapsulated in polymers under glass. </a:t>
            </a:r>
            <a:endParaRPr lang="en-US" dirty="0" smtClean="0"/>
          </a:p>
          <a:p>
            <a:pPr algn="ctr">
              <a:buNone/>
            </a:pPr>
            <a:endParaRPr lang="en-US" dirty="0" smtClean="0"/>
          </a:p>
          <a:p>
            <a:pPr algn="ctr">
              <a:buNone/>
            </a:pPr>
            <a:r>
              <a:rPr lang="en-US" dirty="0" smtClean="0"/>
              <a:t>Modules </a:t>
            </a:r>
            <a:r>
              <a:rPr lang="en-US" dirty="0"/>
              <a:t>can produce up to 500 watts and manage up to 1000 </a:t>
            </a:r>
            <a:r>
              <a:rPr lang="en-US" dirty="0" smtClean="0"/>
              <a:t>volts</a:t>
            </a:r>
            <a:endParaRPr lang="en-US" dirty="0"/>
          </a:p>
          <a:p>
            <a:endParaRPr lang="en-US"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t>Modules to Systems</a:t>
            </a:r>
            <a:br>
              <a:rPr lang="en-US" b="1" dirty="0"/>
            </a:br>
            <a:endParaRPr lang="en-US" dirty="0"/>
          </a:p>
        </p:txBody>
      </p:sp>
      <p:sp>
        <p:nvSpPr>
          <p:cNvPr id="3" name="Content Placeholder 2"/>
          <p:cNvSpPr>
            <a:spLocks noGrp="1"/>
          </p:cNvSpPr>
          <p:nvPr>
            <p:ph idx="1"/>
          </p:nvPr>
        </p:nvSpPr>
        <p:spPr/>
        <p:txBody>
          <a:bodyPr/>
          <a:lstStyle/>
          <a:p>
            <a:pPr>
              <a:buNone/>
            </a:pPr>
            <a:r>
              <a:rPr lang="en-US" dirty="0"/>
              <a:t>Modules are the sections of a solar system. </a:t>
            </a:r>
            <a:endParaRPr lang="en-US" dirty="0" smtClean="0"/>
          </a:p>
          <a:p>
            <a:pPr>
              <a:buNone/>
            </a:pPr>
            <a:endParaRPr lang="en-US" dirty="0" smtClean="0"/>
          </a:p>
          <a:p>
            <a:pPr>
              <a:buNone/>
            </a:pPr>
            <a:r>
              <a:rPr lang="en-US" dirty="0" smtClean="0"/>
              <a:t>A </a:t>
            </a:r>
            <a:r>
              <a:rPr lang="en-US" dirty="0"/>
              <a:t>system can be just one module, or thousands. </a:t>
            </a:r>
            <a:endParaRPr lang="en-US" dirty="0" smtClean="0"/>
          </a:p>
          <a:p>
            <a:pPr>
              <a:buNone/>
            </a:pPr>
            <a:endParaRPr lang="en-US" dirty="0"/>
          </a:p>
          <a:p>
            <a:pPr>
              <a:buNone/>
            </a:pPr>
            <a:r>
              <a:rPr lang="en-US" dirty="0" smtClean="0"/>
              <a:t>Systems </a:t>
            </a:r>
            <a:r>
              <a:rPr lang="en-US" dirty="0"/>
              <a:t>are tailored to meet specific needs, with variations such as battery storage to provide AC or DC power, inverters, connectors and power controls.</a:t>
            </a:r>
          </a:p>
          <a:p>
            <a:endParaRPr lang="en-US" dirty="0"/>
          </a:p>
        </p:txBody>
      </p:sp>
      <p:pic>
        <p:nvPicPr>
          <p:cNvPr id="43010" name="Picture 2" descr="C:\Users\mahdik\Downloads\SolarPanelField.jpg"/>
          <p:cNvPicPr>
            <a:picLocks noChangeAspect="1" noChangeArrowheads="1"/>
          </p:cNvPicPr>
          <p:nvPr/>
        </p:nvPicPr>
        <p:blipFill>
          <a:blip r:embed="rId2"/>
          <a:srcRect/>
          <a:stretch>
            <a:fillRect/>
          </a:stretch>
        </p:blipFill>
        <p:spPr bwMode="auto">
          <a:xfrm>
            <a:off x="7315200" y="228600"/>
            <a:ext cx="1524000" cy="1524000"/>
          </a:xfrm>
          <a:prstGeom prst="rect">
            <a:avLst/>
          </a:prstGeom>
          <a:noFill/>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lstStyle/>
          <a:p>
            <a:endParaRPr lang="en-US"/>
          </a:p>
        </p:txBody>
      </p:sp>
      <p:pic>
        <p:nvPicPr>
          <p:cNvPr id="5122" name="Picture 2" descr="E:\lecture10_Page_05.jpg"/>
          <p:cNvPicPr>
            <a:picLocks noChangeAspect="1" noChangeArrowheads="1"/>
          </p:cNvPicPr>
          <p:nvPr/>
        </p:nvPicPr>
        <p:blipFill>
          <a:blip r:embed="rId2"/>
          <a:srcRect/>
          <a:stretch>
            <a:fillRect/>
          </a:stretch>
        </p:blipFill>
        <p:spPr bwMode="auto">
          <a:xfrm>
            <a:off x="11113" y="11113"/>
            <a:ext cx="9121775" cy="6835775"/>
          </a:xfrm>
          <a:prstGeom prst="rect">
            <a:avLst/>
          </a:prstGeom>
          <a:noFill/>
        </p:spPr>
      </p:pic>
      <p:pic>
        <p:nvPicPr>
          <p:cNvPr id="5123" name="Picture 3" descr="C:\Users\mahdik\Downloads\Solland_Line.jpg"/>
          <p:cNvPicPr>
            <a:picLocks noChangeAspect="1" noChangeArrowheads="1"/>
          </p:cNvPicPr>
          <p:nvPr/>
        </p:nvPicPr>
        <p:blipFill>
          <a:blip r:embed="rId3"/>
          <a:srcRect/>
          <a:stretch>
            <a:fillRect/>
          </a:stretch>
        </p:blipFill>
        <p:spPr bwMode="auto">
          <a:xfrm>
            <a:off x="1676400" y="1752600"/>
            <a:ext cx="6095999" cy="3505200"/>
          </a:xfrm>
          <a:prstGeom prst="rect">
            <a:avLst/>
          </a:prstGeom>
          <a:noFill/>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1826</TotalTime>
  <Words>1058</Words>
  <Application>Microsoft Office PowerPoint</Application>
  <PresentationFormat>On-screen Show (4:3)</PresentationFormat>
  <Paragraphs>122</Paragraphs>
  <Slides>46</Slides>
  <Notes>0</Notes>
  <HiddenSlides>0</HiddenSlides>
  <MMClips>0</MMClips>
  <ScaleCrop>false</ScaleCrop>
  <HeadingPairs>
    <vt:vector size="4" baseType="variant">
      <vt:variant>
        <vt:lpstr>Theme</vt:lpstr>
      </vt:variant>
      <vt:variant>
        <vt:i4>1</vt:i4>
      </vt:variant>
      <vt:variant>
        <vt:lpstr>Slide Titles</vt:lpstr>
      </vt:variant>
      <vt:variant>
        <vt:i4>46</vt:i4>
      </vt:variant>
    </vt:vector>
  </HeadingPairs>
  <TitlesOfParts>
    <vt:vector size="47" baseType="lpstr">
      <vt:lpstr>Office Theme</vt:lpstr>
      <vt:lpstr>PowerPoint Presentation</vt:lpstr>
      <vt:lpstr>Solar Cell Production</vt:lpstr>
      <vt:lpstr>Silicon dioxide to Polysilicon </vt:lpstr>
      <vt:lpstr>Polysilicon to Ingots </vt:lpstr>
      <vt:lpstr>Ingots to Wafers </vt:lpstr>
      <vt:lpstr>Wafers to Cells </vt:lpstr>
      <vt:lpstr>Cells to Modules </vt:lpstr>
      <vt:lpstr>Modules to Systems </vt:lpstr>
      <vt:lpstr>PowerPoint Presentation</vt:lpstr>
      <vt:lpstr>PowerPoint Presentation</vt:lpstr>
      <vt:lpstr>PowerPoint Presentation</vt:lpstr>
      <vt:lpstr>Phosphosilicate Glass Etch </vt:lpstr>
      <vt:lpstr>In order to remove the PSG</vt:lpstr>
      <vt:lpstr>PowerPoint Presentation</vt:lpstr>
      <vt:lpstr>PowerPoint Presentation</vt:lpstr>
      <vt:lpstr>PowerPoint Presentation</vt:lpstr>
      <vt:lpstr> why In-line Diffusion?</vt:lpstr>
      <vt:lpstr> In-line Diffusion</vt:lpstr>
      <vt:lpstr>PowerPoint Presentation</vt:lpstr>
      <vt:lpstr>PowerPoint Presentation</vt:lpstr>
      <vt:lpstr>PowerPoint Presentation</vt:lpstr>
      <vt:lpstr>Why solar cells are sometimes blue </vt:lpstr>
      <vt:lpstr>PowerPoint Presentation</vt:lpstr>
      <vt:lpstr>Different textures  </vt:lpstr>
      <vt:lpstr>Reactive Ion Etching (RIE) Etching </vt:lpstr>
      <vt:lpstr>Reactive Ion Etching (RIE) Etching</vt:lpstr>
      <vt:lpstr>RIE</vt:lpstr>
      <vt:lpstr>Etch Chemistries of Different Etch Processes </vt:lpstr>
      <vt:lpstr>RPS etch</vt:lpstr>
      <vt:lpstr>RPS</vt:lpstr>
      <vt:lpstr>PowerPoint Presentation</vt:lpstr>
      <vt:lpstr>Solar module manufacturing process </vt:lpstr>
      <vt:lpstr>PowerPoint Presentation</vt:lpstr>
      <vt:lpstr>PowerPoint Presentation</vt:lpstr>
      <vt:lpstr>Step 2 :: Tab &amp; String Solar Cells </vt:lpstr>
      <vt:lpstr>PowerPoint Presentation</vt:lpstr>
      <vt:lpstr>Step 3 :: Transfer Cell Strings onto Modules </vt:lpstr>
      <vt:lpstr>Step 4 :: Laminate Solar Modules </vt:lpstr>
      <vt:lpstr>Step 5 :: Trim, Frame &amp; Finish Module Assembly </vt:lpstr>
      <vt:lpstr>Step 6 :: Test Module Performance </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Windows User</dc:creator>
  <cp:lastModifiedBy>Daryoosh</cp:lastModifiedBy>
  <cp:revision>171</cp:revision>
  <dcterms:created xsi:type="dcterms:W3CDTF">2011-06-14T21:30:46Z</dcterms:created>
  <dcterms:modified xsi:type="dcterms:W3CDTF">2013-01-29T00:49:13Z</dcterms:modified>
</cp:coreProperties>
</file>